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379" r:id="rId2"/>
    <p:sldId id="650" r:id="rId3"/>
    <p:sldId id="651" r:id="rId4"/>
    <p:sldId id="652" r:id="rId5"/>
    <p:sldId id="653" r:id="rId6"/>
    <p:sldId id="786" r:id="rId7"/>
    <p:sldId id="656" r:id="rId8"/>
    <p:sldId id="657" r:id="rId9"/>
    <p:sldId id="658" r:id="rId10"/>
    <p:sldId id="659" r:id="rId11"/>
    <p:sldId id="660" r:id="rId12"/>
    <p:sldId id="661" r:id="rId13"/>
    <p:sldId id="662" r:id="rId14"/>
    <p:sldId id="811" r:id="rId15"/>
    <p:sldId id="812" r:id="rId16"/>
    <p:sldId id="663" r:id="rId17"/>
    <p:sldId id="664" r:id="rId18"/>
    <p:sldId id="665" r:id="rId19"/>
    <p:sldId id="666" r:id="rId20"/>
    <p:sldId id="667" r:id="rId21"/>
    <p:sldId id="668" r:id="rId22"/>
    <p:sldId id="669" r:id="rId23"/>
    <p:sldId id="670" r:id="rId24"/>
    <p:sldId id="809" r:id="rId25"/>
    <p:sldId id="810" r:id="rId26"/>
    <p:sldId id="787" r:id="rId27"/>
    <p:sldId id="672" r:id="rId28"/>
    <p:sldId id="673" r:id="rId29"/>
    <p:sldId id="674" r:id="rId30"/>
    <p:sldId id="675" r:id="rId31"/>
    <p:sldId id="788" r:id="rId32"/>
    <p:sldId id="804" r:id="rId33"/>
    <p:sldId id="677" r:id="rId34"/>
    <p:sldId id="678" r:id="rId35"/>
    <p:sldId id="679" r:id="rId36"/>
    <p:sldId id="680" r:id="rId37"/>
    <p:sldId id="681" r:id="rId38"/>
    <p:sldId id="682" r:id="rId39"/>
    <p:sldId id="683" r:id="rId40"/>
    <p:sldId id="684" r:id="rId41"/>
    <p:sldId id="686" r:id="rId42"/>
    <p:sldId id="687" r:id="rId43"/>
    <p:sldId id="805" r:id="rId44"/>
    <p:sldId id="790" r:id="rId45"/>
    <p:sldId id="791" r:id="rId46"/>
    <p:sldId id="792" r:id="rId47"/>
    <p:sldId id="784" r:id="rId48"/>
    <p:sldId id="689" r:id="rId49"/>
    <p:sldId id="690" r:id="rId50"/>
    <p:sldId id="807" r:id="rId51"/>
    <p:sldId id="691" r:id="rId52"/>
    <p:sldId id="692" r:id="rId53"/>
    <p:sldId id="693" r:id="rId54"/>
    <p:sldId id="694" r:id="rId55"/>
    <p:sldId id="695" r:id="rId56"/>
    <p:sldId id="701" r:id="rId57"/>
    <p:sldId id="702" r:id="rId58"/>
    <p:sldId id="785" r:id="rId59"/>
    <p:sldId id="851" r:id="rId60"/>
    <p:sldId id="852" r:id="rId61"/>
    <p:sldId id="988" r:id="rId62"/>
    <p:sldId id="854" r:id="rId63"/>
    <p:sldId id="897" r:id="rId64"/>
    <p:sldId id="900" r:id="rId65"/>
    <p:sldId id="902" r:id="rId66"/>
    <p:sldId id="909" r:id="rId67"/>
    <p:sldId id="955" r:id="rId68"/>
    <p:sldId id="958" r:id="rId69"/>
    <p:sldId id="966" r:id="rId70"/>
    <p:sldId id="967" r:id="rId71"/>
    <p:sldId id="968" r:id="rId72"/>
    <p:sldId id="969" r:id="rId73"/>
    <p:sldId id="982" r:id="rId74"/>
    <p:sldId id="985" r:id="rId75"/>
    <p:sldId id="986" r:id="rId76"/>
    <p:sldId id="987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85213" autoAdjust="0"/>
  </p:normalViewPr>
  <p:slideViewPr>
    <p:cSldViewPr snapToGrid="0">
      <p:cViewPr varScale="1">
        <p:scale>
          <a:sx n="99" d="100"/>
          <a:sy n="99" d="100"/>
        </p:scale>
        <p:origin x="1452" y="6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 smtClean="0"/>
            <a:t>Applications </a:t>
          </a:r>
          <a:r>
            <a:rPr lang="en-US" altLang="zh-TW" sz="3200" dirty="0"/>
            <a:t>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 smtClean="0"/>
            <a:t>Applications </a:t>
          </a:r>
          <a:r>
            <a:rPr lang="en-US" altLang="zh-TW" sz="3200" dirty="0"/>
            <a:t>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Applications </a:t>
          </a:r>
          <a:r>
            <a:rPr lang="en-US" altLang="zh-TW" sz="3200" kern="1200" dirty="0"/>
            <a:t>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Applications </a:t>
          </a:r>
          <a:r>
            <a:rPr lang="en-US" altLang="zh-TW" sz="3200" kern="1200" dirty="0"/>
            <a:t>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7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6.wmf"/><Relationship Id="rId17" Type="http://schemas.openxmlformats.org/officeDocument/2006/relationships/image" Target="../media/image71.wmf"/><Relationship Id="rId2" Type="http://schemas.openxmlformats.org/officeDocument/2006/relationships/image" Target="../media/image57.wmf"/><Relationship Id="rId16" Type="http://schemas.openxmlformats.org/officeDocument/2006/relationships/image" Target="../media/image70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5.wmf"/><Relationship Id="rId5" Type="http://schemas.openxmlformats.org/officeDocument/2006/relationships/image" Target="../media/image60.wmf"/><Relationship Id="rId15" Type="http://schemas.openxmlformats.org/officeDocument/2006/relationships/image" Target="../media/image69.wmf"/><Relationship Id="rId10" Type="http://schemas.openxmlformats.org/officeDocument/2006/relationships/image" Target="../media/image2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Relationship Id="rId14" Type="http://schemas.openxmlformats.org/officeDocument/2006/relationships/image" Target="../media/image6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6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12" Type="http://schemas.openxmlformats.org/officeDocument/2006/relationships/image" Target="../media/image28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7.wmf"/><Relationship Id="rId1" Type="http://schemas.openxmlformats.org/officeDocument/2006/relationships/image" Target="../media/image25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1%A9%E5%A4%A9%E5%A4%A7%E6%A8%93#.E4.B8.96.E7.95.8C.E6.9C.80.E9.AB.98.E6.91.A9.E5.A4.A9.E5.A4.A7.E6.A8.93.E5.B9.B4.E8.A1.A8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labs/amazon-dsstn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Actually for every machine learning</a:t>
            </a:r>
          </a:p>
          <a:p>
            <a:r>
              <a:rPr lang="en-US" altLang="zh-TW" dirty="0"/>
              <a:t>Three things</a:t>
            </a:r>
            <a:r>
              <a:rPr lang="en-US" altLang="zh-TW" baseline="0" dirty="0"/>
              <a:t>: model, cost, learning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5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31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，曾於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日間擁有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摩天大樓"/>
              </a:rPr>
              <a:t>世界第一高樓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的紀錄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Original output layer is local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4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Why it is name soft max?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Monotonicity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Non-locality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0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056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en-US" altLang="zh-TW" baseline="0" dirty="0"/>
              <a:t> same approach for other cases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14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53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學習教材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34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With </a:t>
            </a:r>
            <a:r>
              <a:rPr lang="en-US" altLang="zh-TW" sz="1200" dirty="0" err="1"/>
              <a:t>softmax</a:t>
            </a:r>
            <a:r>
              <a:rPr lang="en-US" altLang="zh-TW" sz="1200" dirty="0"/>
              <a:t>, the summation of all the </a:t>
            </a:r>
            <a:r>
              <a:rPr lang="en-US" altLang="zh-TW" sz="1200" dirty="0" err="1"/>
              <a:t>ouputs</a:t>
            </a:r>
            <a:r>
              <a:rPr lang="en-US" altLang="zh-TW" sz="1200" dirty="0"/>
              <a:t> would be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be considered as probability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if you want ……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Randomly</a:t>
            </a:r>
            <a:r>
              <a:rPr lang="en-US" altLang="zh-TW" sz="1200" baseline="0" dirty="0"/>
              <a:t> picked one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Better!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百萬等級的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Solving this optimization problem by Calculus or something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45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切線斜率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eta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473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Questions: image you are playing AOC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09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06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看人品的方法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sz="2400" dirty="0"/>
              <a:t>Who is Afraid of Non-Convex Loss Functions?</a:t>
            </a:r>
          </a:p>
          <a:p>
            <a:pPr lvl="1"/>
            <a:r>
              <a:rPr lang="en-US" altLang="zh-TW" sz="2400" u="sng" dirty="0"/>
              <a:t>http://videolectures.net/eml07_lecun_wia/</a:t>
            </a:r>
            <a:endParaRPr lang="zh-TW" altLang="en-US" sz="240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amazon-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dsstne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487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95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79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942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角；觸角，觸鬚</a:t>
            </a:r>
            <a:r>
              <a:rPr lang="zh-TW" altLang="en-US" dirty="0"/>
              <a:t>牛角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而謹慎的佩涅洛佩則説道：“尊敬的客人，夢幻是很難解釋清楚的，并不是所有的夢景都會變爲現實。來去無蹤的夢神一般穿行於兩座大門，一座由牛角制成，一座由象牙雕成。穿過象牙大門來到人的夢鄉的夢神，只會欺人，所現所説不會成爲現實。而通過牛角大門進入的夢神，卻給任何一個凡人帶真實可信的訊息。但是，我的夢境不是後一位夢神提供的，雖然那里情節讓我心情舒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7F86A-5A07-4713-A20D-78823EE9F2D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745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26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46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119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404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399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/>
              <a:t>THEANO_FLAGS=device=gpu0 python YourCode.py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/>
              <a:t>import </a:t>
            </a:r>
            <a:r>
              <a:rPr lang="en-US" altLang="zh-TW" sz="2800" dirty="0" err="1"/>
              <a:t>os</a:t>
            </a:r>
            <a:endParaRPr lang="en-US" altLang="zh-TW" sz="28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 err="1"/>
              <a:t>os.environ</a:t>
            </a:r>
            <a:r>
              <a:rPr lang="en-US" altLang="zh-TW" sz="2800" dirty="0"/>
              <a:t>["THEANO_FLAGS"] = "device=</a:t>
            </a:r>
            <a:r>
              <a:rPr lang="en-US" altLang="zh-TW" sz="2800" dirty="0" err="1"/>
              <a:t>cpu</a:t>
            </a:r>
            <a:r>
              <a:rPr lang="en-US" altLang="zh-TW" sz="2800" dirty="0"/>
              <a:t>"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347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4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 woman is throwing a Frisbee in a part.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580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697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太陽花梗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8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81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https://www.quora.com/What-are-some-recent-and-potentially-upcoming-breakthroughs-in-unsupervised-learning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https://www.quora.com/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51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CIFAR-10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samples also look very sharp - Amazon Mechanical Turk workers can distinguish our samples from real data with an error rate of 21.3% (50% would be random guessing):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Mechanical Turk workers can distinguish our samples from real data with an error rate of 21.3% (50% would be random guessing):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95BFB-51A3-4EED-B8D2-1A21A4902CFD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429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/>
              <a:t>看著棋譜學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06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values of weights and biases will be obtained by learning (step 3).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913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6236-9C39-4203-BC78-1CFAF4AEA1AA}" type="datetimeFigureOut">
              <a:rPr lang="zh-TW" altLang="en-US" smtClean="0"/>
              <a:t>2020/3/1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31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44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56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55.w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54.bin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wmf"/><Relationship Id="rId18" Type="http://schemas.openxmlformats.org/officeDocument/2006/relationships/oleObject" Target="../embeddings/oleObject65.bin"/><Relationship Id="rId26" Type="http://schemas.openxmlformats.org/officeDocument/2006/relationships/oleObject" Target="../embeddings/oleObject69.bin"/><Relationship Id="rId21" Type="http://schemas.openxmlformats.org/officeDocument/2006/relationships/image" Target="../media/image64.wmf"/><Relationship Id="rId34" Type="http://schemas.openxmlformats.org/officeDocument/2006/relationships/image" Target="../media/image144.png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62.wmf"/><Relationship Id="rId25" Type="http://schemas.openxmlformats.org/officeDocument/2006/relationships/image" Target="../media/image65.wmf"/><Relationship Id="rId33" Type="http://schemas.openxmlformats.org/officeDocument/2006/relationships/image" Target="../media/image69.wmf"/><Relationship Id="rId38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29" Type="http://schemas.openxmlformats.org/officeDocument/2006/relationships/image" Target="../media/image67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68.bin"/><Relationship Id="rId32" Type="http://schemas.openxmlformats.org/officeDocument/2006/relationships/oleObject" Target="../embeddings/oleObject72.bin"/><Relationship Id="rId37" Type="http://schemas.openxmlformats.org/officeDocument/2006/relationships/oleObject" Target="../embeddings/oleObject74.bin"/><Relationship Id="rId5" Type="http://schemas.openxmlformats.org/officeDocument/2006/relationships/image" Target="../media/image56.wmf"/><Relationship Id="rId15" Type="http://schemas.openxmlformats.org/officeDocument/2006/relationships/image" Target="../media/image61.wmf"/><Relationship Id="rId23" Type="http://schemas.openxmlformats.org/officeDocument/2006/relationships/image" Target="../media/image25.wmf"/><Relationship Id="rId28" Type="http://schemas.openxmlformats.org/officeDocument/2006/relationships/oleObject" Target="../embeddings/oleObject70.bin"/><Relationship Id="rId36" Type="http://schemas.openxmlformats.org/officeDocument/2006/relationships/image" Target="../media/image70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63.wmf"/><Relationship Id="rId31" Type="http://schemas.openxmlformats.org/officeDocument/2006/relationships/image" Target="../media/image68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Relationship Id="rId27" Type="http://schemas.openxmlformats.org/officeDocument/2006/relationships/image" Target="../media/image66.wmf"/><Relationship Id="rId30" Type="http://schemas.openxmlformats.org/officeDocument/2006/relationships/oleObject" Target="../embeddings/oleObject71.bin"/><Relationship Id="rId35" Type="http://schemas.openxmlformats.org/officeDocument/2006/relationships/oleObject" Target="../embeddings/oleObject73.bin"/><Relationship Id="rId8" Type="http://schemas.openxmlformats.org/officeDocument/2006/relationships/oleObject" Target="../embeddings/oleObject60.bin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jpeg"/><Relationship Id="rId4" Type="http://schemas.openxmlformats.org/officeDocument/2006/relationships/image" Target="../media/image1.wmf"/><Relationship Id="rId9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6.wmf"/><Relationship Id="rId11" Type="http://schemas.openxmlformats.org/officeDocument/2006/relationships/image" Target="../media/image74.png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72.wmf"/><Relationship Id="rId4" Type="http://schemas.openxmlformats.org/officeDocument/2006/relationships/image" Target="../media/image73.png"/><Relationship Id="rId9" Type="http://schemas.openxmlformats.org/officeDocument/2006/relationships/oleObject" Target="../embeddings/oleObject7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72.wmf"/><Relationship Id="rId4" Type="http://schemas.openxmlformats.org/officeDocument/2006/relationships/image" Target="../media/image73.png"/><Relationship Id="rId9" Type="http://schemas.openxmlformats.org/officeDocument/2006/relationships/oleObject" Target="../embeddings/oleObject8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75.wmf"/><Relationship Id="rId4" Type="http://schemas.openxmlformats.org/officeDocument/2006/relationships/image" Target="../media/image73.png"/><Relationship Id="rId9" Type="http://schemas.openxmlformats.org/officeDocument/2006/relationships/oleObject" Target="../embeddings/oleObject8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11" Type="http://schemas.openxmlformats.org/officeDocument/2006/relationships/image" Target="../media/image85.png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72.wmf"/><Relationship Id="rId4" Type="http://schemas.openxmlformats.org/officeDocument/2006/relationships/image" Target="../media/image73.png"/><Relationship Id="rId9" Type="http://schemas.openxmlformats.org/officeDocument/2006/relationships/oleObject" Target="../embeddings/oleObject8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80.png"/><Relationship Id="rId5" Type="http://schemas.openxmlformats.org/officeDocument/2006/relationships/image" Target="../media/image36.wmf"/><Relationship Id="rId10" Type="http://schemas.openxmlformats.org/officeDocument/2006/relationships/image" Target="../media/image861.png"/><Relationship Id="rId4" Type="http://schemas.openxmlformats.org/officeDocument/2006/relationships/oleObject" Target="../embeddings/oleObject87.bin"/><Relationship Id="rId9" Type="http://schemas.openxmlformats.org/officeDocument/2006/relationships/image" Target="../media/image72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12" Type="http://schemas.openxmlformats.org/officeDocument/2006/relationships/image" Target="../media/image8.wmf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81.png"/><Relationship Id="rId18" Type="http://schemas.openxmlformats.org/officeDocument/2006/relationships/image" Target="../media/image80.png"/><Relationship Id="rId3" Type="http://schemas.openxmlformats.org/officeDocument/2006/relationships/image" Target="../media/image87.png"/><Relationship Id="rId7" Type="http://schemas.openxmlformats.org/officeDocument/2006/relationships/image" Target="../media/image860.png"/><Relationship Id="rId12" Type="http://schemas.openxmlformats.org/officeDocument/2006/relationships/image" Target="../media/image911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90.png"/><Relationship Id="rId5" Type="http://schemas.openxmlformats.org/officeDocument/2006/relationships/image" Target="../media/image840.png"/><Relationship Id="rId15" Type="http://schemas.openxmlformats.org/officeDocument/2006/relationships/image" Target="../media/image430.png"/><Relationship Id="rId10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78.png"/><Relationship Id="rId14" Type="http://schemas.openxmlformats.org/officeDocument/2006/relationships/image" Target="../media/image4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4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740.png"/><Relationship Id="rId4" Type="http://schemas.openxmlformats.org/officeDocument/2006/relationships/image" Target="../media/image7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931.png"/><Relationship Id="rId5" Type="http://schemas.openxmlformats.org/officeDocument/2006/relationships/image" Target="../media/image740.png"/><Relationship Id="rId10" Type="http://schemas.openxmlformats.org/officeDocument/2006/relationships/image" Target="../media/image93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92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770.png"/><Relationship Id="rId5" Type="http://schemas.openxmlformats.org/officeDocument/2006/relationships/image" Target="../media/image740.png"/><Relationship Id="rId10" Type="http://schemas.openxmlformats.org/officeDocument/2006/relationships/image" Target="../media/image76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2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811.png"/><Relationship Id="rId5" Type="http://schemas.openxmlformats.org/officeDocument/2006/relationships/image" Target="../media/image740.png"/><Relationship Id="rId10" Type="http://schemas.openxmlformats.org/officeDocument/2006/relationships/image" Target="../media/image77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11.png"/><Relationship Id="rId5" Type="http://schemas.openxmlformats.org/officeDocument/2006/relationships/image" Target="../media/image99.png"/><Relationship Id="rId10" Type="http://schemas.openxmlformats.org/officeDocument/2006/relationships/image" Target="../media/image109.png"/><Relationship Id="rId4" Type="http://schemas.openxmlformats.org/officeDocument/2006/relationships/image" Target="../media/image720.png"/><Relationship Id="rId9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e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keras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2.png"/><Relationship Id="rId5" Type="http://schemas.openxmlformats.org/officeDocument/2006/relationships/image" Target="../media/image6.wmf"/><Relationship Id="rId15" Type="http://schemas.openxmlformats.org/officeDocument/2006/relationships/image" Target="../media/image16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16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54.pn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3.wmf"/><Relationship Id="rId25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0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28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7" Type="http://schemas.openxmlformats.org/officeDocument/2006/relationships/image" Target="../media/image164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eg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jpeg"/><Relationship Id="rId4" Type="http://schemas.openxmlformats.org/officeDocument/2006/relationships/image" Target="../media/image17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7.wmf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25.wmf"/><Relationship Id="rId10" Type="http://schemas.openxmlformats.org/officeDocument/2006/relationships/image" Target="../media/image29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9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0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5.jpeg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34.jpeg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4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en-US" altLang="zh-TW" dirty="0" smtClean="0">
                <a:solidFill>
                  <a:srgbClr val="0000FF"/>
                </a:solidFill>
              </a:rPr>
              <a:t>Introduction </a:t>
            </a:r>
            <a:r>
              <a:rPr lang="en-US" altLang="zh-TW" dirty="0">
                <a:solidFill>
                  <a:srgbClr val="0000FF"/>
                </a:solidFill>
              </a:rPr>
              <a:t>of 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>
                <a:solidFill>
                  <a:srgbClr val="0000FF"/>
                </a:solidFill>
              </a:rPr>
              <a:t>Deep Learning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54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55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56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8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8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 define a function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function.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vector, output vector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network structure, define </a:t>
            </a:r>
            <a:r>
              <a:rPr lang="en-US" altLang="zh-TW" sz="2800" b="1" i="1" u="sng" dirty="0"/>
              <a:t>a function set</a:t>
            </a:r>
            <a:endParaRPr lang="zh-TW" altLang="en-US" sz="2800" b="1" i="1" u="sng" dirty="0"/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5053105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400685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75341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2" y="248111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058084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50189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74778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72309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19881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62848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53323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7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53323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311596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7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311596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999335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59656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500315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80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500315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8815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99933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999335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42046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31814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39679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23694" y="2751559"/>
            <a:ext cx="764983" cy="2013721"/>
            <a:chOff x="3152254" y="2522953"/>
            <a:chExt cx="764983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61545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63887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61545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61545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63887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52254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52254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75155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79993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79993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75155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37026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37026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75155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53012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74473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90205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38323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318145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4476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979108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744420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394450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85611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07376" y="1631048"/>
            <a:ext cx="2689840" cy="28091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Deep? Universality Theorem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26190" y="4404313"/>
            <a:ext cx="2930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Reference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for the reason: </a:t>
            </a:r>
            <a:r>
              <a:rPr lang="zh-TW" altLang="en-US" u="sng" dirty="0"/>
              <a:t>http://neuralnetworksanddeeplearning.com/chap4.html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35342" y="1893033"/>
            <a:ext cx="439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Any continuous function f</a:t>
            </a:r>
            <a:endParaRPr lang="zh-TW" altLang="en-US" sz="28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1805231" y="2579752"/>
          <a:ext cx="2342046" cy="63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62" name="方程式" r:id="rId5" imgW="850680" imgH="228600" progId="Equation.3">
                  <p:embed/>
                </p:oleObj>
              </mc:Choice>
              <mc:Fallback>
                <p:oleObj name="方程式" r:id="rId5" imgW="850680" imgH="22860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231" y="2579752"/>
                        <a:ext cx="2342046" cy="63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874966" y="3364330"/>
            <a:ext cx="439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Can be realized by a network with one hidden layer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65786" y="4430840"/>
            <a:ext cx="4220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(given </a:t>
            </a:r>
            <a:r>
              <a:rPr lang="en-US" altLang="zh-TW" sz="2800" b="1" dirty="0"/>
              <a:t>enough</a:t>
            </a:r>
            <a:r>
              <a:rPr lang="en-US" altLang="zh-TW" sz="2800" dirty="0"/>
              <a:t> hidden neurons)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10547" y="5842685"/>
            <a:ext cx="8122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Why “Deep” neural network not “Fat” neural network?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1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52450" y="921881"/>
            <a:ext cx="3886200" cy="4351338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Logic circuits consists of </a:t>
            </a:r>
            <a:r>
              <a:rPr lang="en-US" altLang="zh-TW" sz="2400" b="1" dirty="0">
                <a:solidFill>
                  <a:srgbClr val="0000FF"/>
                </a:solidFill>
              </a:rPr>
              <a:t>gates</a:t>
            </a:r>
          </a:p>
          <a:p>
            <a:r>
              <a:rPr lang="en-US" altLang="zh-TW" sz="2400" b="1" dirty="0">
                <a:solidFill>
                  <a:srgbClr val="00B050"/>
                </a:solidFill>
              </a:rPr>
              <a:t>A two layers of logic gates </a:t>
            </a:r>
            <a:r>
              <a:rPr lang="en-US" altLang="zh-TW" sz="2400" dirty="0"/>
              <a:t>can represent </a:t>
            </a:r>
            <a:r>
              <a:rPr lang="en-US" altLang="zh-TW" sz="2400" b="1" dirty="0"/>
              <a:t>any Boolean function.</a:t>
            </a:r>
          </a:p>
          <a:p>
            <a:r>
              <a:rPr lang="en-US" altLang="zh-TW" sz="2400" dirty="0"/>
              <a:t>Using multiple layers of logic gates to build some functions are much simpler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52950" y="921881"/>
            <a:ext cx="3886200" cy="4351338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Neural network consists of </a:t>
            </a:r>
            <a:r>
              <a:rPr lang="en-US" altLang="zh-TW" sz="2400" b="1" dirty="0">
                <a:solidFill>
                  <a:srgbClr val="0000FF"/>
                </a:solidFill>
              </a:rPr>
              <a:t>neurons</a:t>
            </a:r>
          </a:p>
          <a:p>
            <a:r>
              <a:rPr lang="en-US" altLang="zh-TW" sz="2400" b="1" dirty="0">
                <a:solidFill>
                  <a:srgbClr val="00B050"/>
                </a:solidFill>
              </a:rPr>
              <a:t>A hidden layer network </a:t>
            </a:r>
            <a:r>
              <a:rPr lang="en-US" altLang="zh-TW" sz="2400" dirty="0"/>
              <a:t>can represent </a:t>
            </a:r>
            <a:r>
              <a:rPr lang="en-US" altLang="zh-TW" sz="2400" b="1" dirty="0"/>
              <a:t>any continuous function.</a:t>
            </a:r>
          </a:p>
          <a:p>
            <a:r>
              <a:rPr lang="en-US" altLang="zh-TW" sz="2400" dirty="0"/>
              <a:t>Using multiple layers of neurons to represent some functions are much simpler</a:t>
            </a:r>
          </a:p>
          <a:p>
            <a:endParaRPr lang="en-US" altLang="zh-TW" sz="2400" dirty="0"/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865380" y="4478808"/>
            <a:ext cx="3260339" cy="461665"/>
            <a:chOff x="1074058" y="5946129"/>
            <a:chExt cx="3260339" cy="461665"/>
          </a:xfrm>
        </p:grpSpPr>
        <p:sp>
          <p:nvSpPr>
            <p:cNvPr id="6" name="矩形 5"/>
            <p:cNvSpPr/>
            <p:nvPr/>
          </p:nvSpPr>
          <p:spPr>
            <a:xfrm>
              <a:off x="1943101" y="5946129"/>
              <a:ext cx="2391296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less gates needed</a:t>
              </a:r>
              <a:endParaRPr lang="zh-TW" altLang="en-US" sz="2400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1074058" y="5999293"/>
              <a:ext cx="754743" cy="3553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431220" y="786945"/>
            <a:ext cx="212866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Logic circuits </a:t>
            </a:r>
            <a:endParaRPr lang="zh-TW" altLang="en-US" sz="2800" dirty="0"/>
          </a:p>
        </p:txBody>
      </p:sp>
      <p:pic>
        <p:nvPicPr>
          <p:cNvPr id="78850" name="Picture 2" descr="http://www.labri.fr/perso/strandh/Teaching/AMP/Common/Strandh-Tutorial/exp-circuit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165498"/>
            <a:ext cx="2792437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374203" y="765016"/>
            <a:ext cx="245310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4188244" y="3450543"/>
            <a:ext cx="427231" cy="68217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4886910" y="4334501"/>
            <a:ext cx="2303734" cy="830997"/>
            <a:chOff x="927211" y="5784436"/>
            <a:chExt cx="2303734" cy="830997"/>
          </a:xfrm>
        </p:grpSpPr>
        <p:sp>
          <p:nvSpPr>
            <p:cNvPr id="14" name="矩形 13"/>
            <p:cNvSpPr/>
            <p:nvPr/>
          </p:nvSpPr>
          <p:spPr>
            <a:xfrm>
              <a:off x="1372536" y="5784436"/>
              <a:ext cx="1858409" cy="83099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/>
                <a:t>less parameters</a:t>
              </a:r>
              <a:endParaRPr lang="zh-TW" altLang="en-US" sz="2400" dirty="0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927211" y="6022265"/>
              <a:ext cx="403617" cy="3553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向右箭號 15"/>
          <p:cNvSpPr/>
          <p:nvPr/>
        </p:nvSpPr>
        <p:spPr>
          <a:xfrm>
            <a:off x="7243557" y="4572330"/>
            <a:ext cx="403617" cy="3553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700087" y="4336772"/>
            <a:ext cx="122622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less data?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963887" y="5165498"/>
            <a:ext cx="61882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More reason: </a:t>
            </a:r>
            <a:r>
              <a:rPr lang="zh-TW" altLang="en-US" sz="2400" dirty="0"/>
              <a:t>https://www.youtube.com/watch?v=XsC9byQkUH8&amp;list=PLJV_el3uVTsPy9oCRY30oBPNLCo89yu49&amp;index=13</a:t>
            </a:r>
          </a:p>
        </p:txBody>
      </p:sp>
      <p:sp>
        <p:nvSpPr>
          <p:cNvPr id="18" name="矩形 17"/>
          <p:cNvSpPr/>
          <p:nvPr/>
        </p:nvSpPr>
        <p:spPr>
          <a:xfrm>
            <a:off x="171450" y="0"/>
            <a:ext cx="3610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Why Deep? Analogy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41174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9" grpId="0" animBg="1"/>
      <p:bldP spid="11" grpId="0" animBg="1"/>
      <p:bldP spid="10" grpId="0" animBg="1"/>
      <p:bldP spid="16" grpId="0" animBg="1"/>
      <p:bldP spid="17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54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http://cs231n.stanford.edu/slides/winter1516_lecture8.pdf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9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0"/>
            <a:ext cx="454038" cy="60594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1715553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25531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50100" y="592189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182194" y="1153594"/>
            <a:ext cx="1652144" cy="5620695"/>
            <a:chOff x="7182194" y="1153594"/>
            <a:chExt cx="1652144" cy="562069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8877" y="1640939"/>
              <a:ext cx="840310" cy="42768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458824" y="5943292"/>
              <a:ext cx="1157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Taipei</a:t>
              </a:r>
            </a:p>
            <a:p>
              <a:pPr algn="ctr"/>
              <a:r>
                <a:rPr lang="en-US" altLang="zh-TW" sz="2400" dirty="0"/>
                <a:t>101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82194" y="1153594"/>
              <a:ext cx="165214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101 layers</a:t>
              </a:r>
              <a:endParaRPr lang="zh-TW" altLang="en-US" sz="24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7541" y="2831107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Special </a:t>
            </a:r>
          </a:p>
          <a:p>
            <a:pPr algn="ctr"/>
            <a:r>
              <a:rPr lang="en-US" altLang="zh-TW" sz="2400" dirty="0"/>
              <a:t>structure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3813360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264975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083573" y="3502548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296906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211626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271940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2405927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橢圓 40"/>
          <p:cNvSpPr/>
          <p:nvPr/>
        </p:nvSpPr>
        <p:spPr>
          <a:xfrm>
            <a:off x="2661220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/>
          <p:cNvSpPr/>
          <p:nvPr/>
        </p:nvSpPr>
        <p:spPr>
          <a:xfrm>
            <a:off x="2900875" y="2721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3143525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3403229" y="271876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2158866" y="351792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2405927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2661220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2900875" y="352047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3143525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3403229" y="351728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4094850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2481721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2481721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437031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32733" y="2046177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4206954" y="2046177"/>
            <a:ext cx="1787446" cy="390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206954" y="3246605"/>
            <a:ext cx="1764304" cy="12669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32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591477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Ordinary Layer</a:t>
            </a:r>
            <a:endParaRPr lang="zh-TW" altLang="en-US" sz="2400" b="1" i="1" u="sng" dirty="0"/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4407407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5293333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519428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3232150" y="3219450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2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3219450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/>
          </p:nvPr>
        </p:nvGraphicFramePr>
        <p:xfrm>
          <a:off x="3216275" y="4156075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3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56075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230563" y="5022850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4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022850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5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6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7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/>
          </p:nvPr>
        </p:nvGraphicFramePr>
        <p:xfrm>
          <a:off x="1468438" y="3395663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8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3395663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/>
          </p:nvPr>
        </p:nvGraphicFramePr>
        <p:xfrm>
          <a:off x="1457325" y="4286250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9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4286250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489075" y="515937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70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159375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601399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general, the output of network can be any value.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711623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not be easy to interpret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149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66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67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2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/>
              <a:t>Softmax</a:t>
            </a:r>
            <a:r>
              <a:rPr lang="en-US" altLang="zh-TW" sz="2400" b="1" i="1" u="sng" dirty="0"/>
              <a:t> Layer</a:t>
            </a:r>
            <a:endParaRPr lang="zh-TW" altLang="en-US" sz="2400" b="1" i="1" u="sng" dirty="0"/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3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4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5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6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7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8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559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0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1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562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563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564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/>
                  <a:t>Probability</a:t>
                </a:r>
                <a:r>
                  <a:rPr lang="en-US" altLang="zh-TW" sz="2400" dirty="0"/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5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6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42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43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44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45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18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0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1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2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image is  “2”</a:t>
            </a:r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726" y="529322"/>
            <a:ext cx="3355824" cy="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88413"/>
            <a:ext cx="7886700" cy="4351338"/>
          </a:xfrm>
        </p:spPr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33" y="3170126"/>
            <a:ext cx="1602442" cy="15922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25017" y="318464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095815" y="3530444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951758" y="3540310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6447" y="3671695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462115" y="2538616"/>
            <a:ext cx="600084" cy="2625052"/>
            <a:chOff x="2462115" y="2538616"/>
            <a:chExt cx="600084" cy="2625052"/>
          </a:xfrm>
        </p:grpSpPr>
        <p:sp>
          <p:nvSpPr>
            <p:cNvPr id="12" name="矩形 11"/>
            <p:cNvSpPr/>
            <p:nvPr/>
          </p:nvSpPr>
          <p:spPr>
            <a:xfrm>
              <a:off x="2462115" y="253861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30503" y="325630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6321" y="268598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49020" y="259073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74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020" y="259073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54316" y="317345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75" name="方程式" r:id="rId7" imgW="164880" imgH="215640" progId="Equation.3">
                    <p:embed/>
                  </p:oleObj>
                </mc:Choice>
                <mc:Fallback>
                  <p:oleObj name="方程式" r:id="rId7" imgW="164880" imgH="215640" progId="Equation.3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316" y="317345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2540028" y="465406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468105" y="4557299"/>
            <a:ext cx="5445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76" name="方程式" r:id="rId9" imgW="253800" imgH="228600" progId="Equation.3">
                    <p:embed/>
                  </p:oleObj>
                </mc:Choice>
                <mc:Fallback>
                  <p:oleObj name="方程式" r:id="rId9" imgW="253800" imgH="228600" progId="Equation.3">
                    <p:embed/>
                    <p:pic>
                      <p:nvPicPr>
                        <p:cNvPr id="1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8105" y="4557299"/>
                          <a:ext cx="544512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字方塊 18"/>
            <p:cNvSpPr txBox="1"/>
            <p:nvPr/>
          </p:nvSpPr>
          <p:spPr>
            <a:xfrm rot="5400000">
              <a:off x="2415960" y="3939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789662" y="2501358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7460863" y="257211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468172" y="335339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468172" y="462736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7600867" y="40101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08956" y="4728735"/>
            <a:ext cx="293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What is needed is a function ……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68125" y="5484126"/>
            <a:ext cx="20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 </a:t>
            </a:r>
          </a:p>
          <a:p>
            <a:pPr algn="ctr"/>
            <a:r>
              <a:rPr lang="en-US" altLang="zh-TW" sz="2400" dirty="0"/>
              <a:t>256-dim vector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62262" y="5494979"/>
            <a:ext cx="21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 </a:t>
            </a:r>
          </a:p>
          <a:p>
            <a:pPr algn="ctr"/>
            <a:r>
              <a:rPr lang="en-US" altLang="zh-TW" sz="2400" dirty="0"/>
              <a:t>10-dim vector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074432" y="3530444"/>
            <a:ext cx="160908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911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/>
      <p:bldP spid="11" grpId="0"/>
      <p:bldP spid="31" grpId="0"/>
      <p:bldP spid="33" grpId="0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5" y="2880668"/>
            <a:ext cx="1602442" cy="1592235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98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99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7000" y="427196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00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27196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263612" y="1770729"/>
            <a:ext cx="4874405" cy="38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7339971" y="340716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85" name="群組 84"/>
          <p:cNvGrpSpPr/>
          <p:nvPr/>
        </p:nvGrpSpPr>
        <p:grpSpPr>
          <a:xfrm>
            <a:off x="7463186" y="2236827"/>
            <a:ext cx="642352" cy="2642877"/>
            <a:chOff x="7142066" y="1987121"/>
            <a:chExt cx="642352" cy="2642877"/>
          </a:xfrm>
        </p:grpSpPr>
        <p:sp>
          <p:nvSpPr>
            <p:cNvPr id="86" name="矩形 85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8134387" y="2307583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141696" y="3088865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8141696" y="4362834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 rot="5400000">
            <a:off x="8274391" y="37456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417274" y="2975930"/>
            <a:ext cx="460861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function set containing the candidates for </a:t>
            </a:r>
          </a:p>
          <a:p>
            <a:pPr algn="ctr"/>
            <a:r>
              <a:rPr lang="en-US" altLang="zh-TW" sz="2800" dirty="0"/>
              <a:t>Handwriting Digit Recognition</a:t>
            </a:r>
            <a:endParaRPr lang="zh-TW" altLang="en-US" sz="28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93757" y="5761357"/>
            <a:ext cx="66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need to decide the network structure to let a good function in your function set.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1" grpId="0" animBg="1"/>
      <p:bldP spid="92" grpId="0" animBg="1"/>
      <p:bldP spid="93" grpId="0" animBg="1"/>
      <p:bldP spid="94" grpId="0"/>
      <p:bldP spid="83" grpId="0" animBg="1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How many layers? How many neurons for each layer?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we design the network structure?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Can the structure be automatically determined?</a:t>
            </a:r>
          </a:p>
          <a:p>
            <a:pPr lvl="1"/>
            <a:r>
              <a:rPr lang="en-US" altLang="zh-TW" dirty="0"/>
              <a:t>Yes, but not widely studied yet.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61" y="222703"/>
            <a:ext cx="4455289" cy="24334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43975" y="3331693"/>
            <a:ext cx="5731531" cy="557881"/>
            <a:chOff x="1729539" y="2853872"/>
            <a:chExt cx="5731531" cy="557881"/>
          </a:xfrm>
        </p:grpSpPr>
        <p:sp>
          <p:nvSpPr>
            <p:cNvPr id="7" name="文字方塊 6"/>
            <p:cNvSpPr txBox="1"/>
            <p:nvPr/>
          </p:nvSpPr>
          <p:spPr>
            <a:xfrm>
              <a:off x="1729539" y="2888533"/>
              <a:ext cx="244685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Trial and Error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014215" y="2882998"/>
              <a:ext cx="2446855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Intuition</a:t>
              </a:r>
              <a:endParaRPr lang="zh-TW" altLang="en-US" sz="28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44315" y="2853872"/>
              <a:ext cx="688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343975" y="4589312"/>
            <a:ext cx="5661974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Of course. You have many choices.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57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Highway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Residual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Highway Network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4340" y="5715298"/>
            <a:ext cx="4134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7383" y="5785601"/>
            <a:ext cx="364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Training Very Deep Networks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https://arxiv.org/pdf/1507.06228v2.pdf</a:t>
            </a:r>
          </a:p>
        </p:txBody>
      </p:sp>
      <p:sp>
        <p:nvSpPr>
          <p:cNvPr id="7" name="矩形 6"/>
          <p:cNvSpPr/>
          <p:nvPr/>
        </p:nvSpPr>
        <p:spPr>
          <a:xfrm>
            <a:off x="1238650" y="3539842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38650" y="439264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2002433" y="385915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002433" y="471195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002433" y="30063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002433" y="5256455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002433" y="24094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1313943" y="360949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1561004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1816297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2055952" y="361204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2298602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2558306" y="360885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1313943" y="440802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1561004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1816297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055952" y="441056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298602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558306" y="44073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1816297" y="2676200"/>
            <a:ext cx="377621" cy="3776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022421" y="5103841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276093" y="2865010"/>
            <a:ext cx="0" cy="223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2235952" y="2865010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6106209" y="4119753"/>
            <a:ext cx="1567543" cy="319314"/>
            <a:chOff x="5754347" y="3836831"/>
            <a:chExt cx="1567543" cy="319314"/>
          </a:xfrm>
        </p:grpSpPr>
        <p:sp>
          <p:nvSpPr>
            <p:cNvPr id="41" name="矩形 4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橢圓 4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橢圓 4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橢圓 4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49" name="直線單箭頭接點 48"/>
          <p:cNvCxnSpPr/>
          <p:nvPr/>
        </p:nvCxnSpPr>
        <p:spPr>
          <a:xfrm flipH="1" flipV="1">
            <a:off x="6885330" y="3011892"/>
            <a:ext cx="368452" cy="380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871178" y="247287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425866" y="3053821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8150216" y="3006358"/>
            <a:ext cx="0" cy="1964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1" idx="2"/>
          </p:cNvCxnSpPr>
          <p:nvPr/>
        </p:nvCxnSpPr>
        <p:spPr>
          <a:xfrm flipV="1">
            <a:off x="6860196" y="4439067"/>
            <a:ext cx="0" cy="940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860196" y="5390962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883844" y="4971035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5589910" y="4971035"/>
            <a:ext cx="12536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5589910" y="3242375"/>
            <a:ext cx="0" cy="172897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5589910" y="3242375"/>
            <a:ext cx="1513601" cy="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189598" y="3740169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048969" y="3907105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180801" y="3666383"/>
            <a:ext cx="1438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Gate controller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6852867" y="3539842"/>
            <a:ext cx="0" cy="579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單箭頭接點 24"/>
          <p:cNvCxnSpPr/>
          <p:nvPr/>
        </p:nvCxnSpPr>
        <p:spPr>
          <a:xfrm flipV="1">
            <a:off x="1382278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649156" y="4309371"/>
            <a:ext cx="1821328" cy="1848542"/>
            <a:chOff x="6090366" y="3664535"/>
            <a:chExt cx="1821328" cy="1848542"/>
          </a:xfrm>
        </p:grpSpPr>
        <p:grpSp>
          <p:nvGrpSpPr>
            <p:cNvPr id="4" name="群組 3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2" name="直線單箭頭接點 11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6860196" y="4732688"/>
              <a:ext cx="0" cy="7803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群組 70"/>
          <p:cNvGrpSpPr/>
          <p:nvPr/>
        </p:nvGrpSpPr>
        <p:grpSpPr>
          <a:xfrm>
            <a:off x="635358" y="2747292"/>
            <a:ext cx="1821328" cy="1567865"/>
            <a:chOff x="6090366" y="3664535"/>
            <a:chExt cx="1821328" cy="1567865"/>
          </a:xfrm>
        </p:grpSpPr>
        <p:grpSp>
          <p:nvGrpSpPr>
            <p:cNvPr id="72" name="群組 71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73" name="直線單箭頭接點 72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29062" y="1173265"/>
            <a:ext cx="1821328" cy="1567865"/>
            <a:chOff x="6090366" y="3664535"/>
            <a:chExt cx="1821328" cy="1567865"/>
          </a:xfrm>
        </p:grpSpPr>
        <p:grpSp>
          <p:nvGrpSpPr>
            <p:cNvPr id="87" name="群組 86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88" name="直線單箭頭接點 87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字方塊 102"/>
          <p:cNvSpPr txBox="1"/>
          <p:nvPr/>
        </p:nvSpPr>
        <p:spPr>
          <a:xfrm>
            <a:off x="617315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525785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4621333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群組 108"/>
          <p:cNvGrpSpPr/>
          <p:nvPr/>
        </p:nvGrpSpPr>
        <p:grpSpPr>
          <a:xfrm>
            <a:off x="3888211" y="5035228"/>
            <a:ext cx="1567543" cy="319314"/>
            <a:chOff x="5754347" y="3836831"/>
            <a:chExt cx="1567543" cy="319314"/>
          </a:xfrm>
        </p:grpSpPr>
        <p:sp>
          <p:nvSpPr>
            <p:cNvPr id="116" name="矩形 11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10" name="直線單箭頭接點 109"/>
          <p:cNvCxnSpPr/>
          <p:nvPr/>
        </p:nvCxnSpPr>
        <p:spPr>
          <a:xfrm flipH="1" flipV="1">
            <a:off x="4641428" y="4328036"/>
            <a:ext cx="398180" cy="2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H="1">
            <a:off x="4985189" y="432803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V="1">
            <a:off x="5709539" y="430937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658041" y="5377525"/>
            <a:ext cx="0" cy="308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/>
          <p:nvPr/>
        </p:nvCxnSpPr>
        <p:spPr>
          <a:xfrm>
            <a:off x="4671982" y="568613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4641427" y="464613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3874413" y="3473149"/>
            <a:ext cx="1567543" cy="319314"/>
            <a:chOff x="5754347" y="3836831"/>
            <a:chExt cx="1567543" cy="319314"/>
          </a:xfrm>
        </p:grpSpPr>
        <p:sp>
          <p:nvSpPr>
            <p:cNvPr id="131" name="矩形 13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25" name="直線單箭頭接點 124"/>
          <p:cNvCxnSpPr/>
          <p:nvPr/>
        </p:nvCxnSpPr>
        <p:spPr>
          <a:xfrm flipH="1" flipV="1">
            <a:off x="4638959" y="2688711"/>
            <a:ext cx="13797" cy="42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 flipH="1">
            <a:off x="4971391" y="2765957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5695741" y="2747292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4644243" y="3815444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4658184" y="4124054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4627629" y="3084051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/>
          <p:cNvGrpSpPr/>
          <p:nvPr/>
        </p:nvGrpSpPr>
        <p:grpSpPr>
          <a:xfrm>
            <a:off x="3868117" y="1899122"/>
            <a:ext cx="1567543" cy="319314"/>
            <a:chOff x="5754347" y="3836831"/>
            <a:chExt cx="1567543" cy="319314"/>
          </a:xfrm>
        </p:grpSpPr>
        <p:sp>
          <p:nvSpPr>
            <p:cNvPr id="146" name="矩形 14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2" name="橢圓 15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40" name="直線單箭頭接點 139"/>
          <p:cNvCxnSpPr/>
          <p:nvPr/>
        </p:nvCxnSpPr>
        <p:spPr>
          <a:xfrm flipH="1" flipV="1">
            <a:off x="4621334" y="1191930"/>
            <a:ext cx="363855" cy="28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 flipH="1">
            <a:off x="4965095" y="1191930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 flipV="1">
            <a:off x="5689445" y="1173265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 flipV="1">
            <a:off x="4637947" y="2241418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4651888" y="2550027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 flipV="1">
            <a:off x="4621333" y="1510024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3856370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3764840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55" name="直線單箭頭接點 154"/>
          <p:cNvCxnSpPr/>
          <p:nvPr/>
        </p:nvCxnSpPr>
        <p:spPr>
          <a:xfrm flipV="1">
            <a:off x="7529442" y="749942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群組 156"/>
          <p:cNvGrpSpPr/>
          <p:nvPr/>
        </p:nvGrpSpPr>
        <p:grpSpPr>
          <a:xfrm>
            <a:off x="6796320" y="5001784"/>
            <a:ext cx="1567543" cy="319314"/>
            <a:chOff x="5754347" y="3836831"/>
            <a:chExt cx="1567543" cy="319314"/>
          </a:xfrm>
        </p:grpSpPr>
        <p:sp>
          <p:nvSpPr>
            <p:cNvPr id="164" name="矩形 16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7" name="橢圓 16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9" name="橢圓 16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8" name="直線單箭頭接點 157"/>
          <p:cNvCxnSpPr/>
          <p:nvPr/>
        </p:nvCxnSpPr>
        <p:spPr>
          <a:xfrm flipH="1" flipV="1">
            <a:off x="7549537" y="4294592"/>
            <a:ext cx="10460" cy="318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7893298" y="4294592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8617648" y="4275927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 flipV="1">
            <a:off x="7566150" y="5344080"/>
            <a:ext cx="0" cy="780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7580091" y="5652689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/>
          <p:nvPr/>
        </p:nvCxnSpPr>
        <p:spPr>
          <a:xfrm flipV="1">
            <a:off x="7549536" y="4612686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群組 171"/>
          <p:cNvGrpSpPr/>
          <p:nvPr/>
        </p:nvGrpSpPr>
        <p:grpSpPr>
          <a:xfrm>
            <a:off x="6782522" y="3439705"/>
            <a:ext cx="1567543" cy="319314"/>
            <a:chOff x="5754347" y="3836831"/>
            <a:chExt cx="1567543" cy="319314"/>
          </a:xfrm>
        </p:grpSpPr>
        <p:sp>
          <p:nvSpPr>
            <p:cNvPr id="179" name="矩形 17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73" name="直線單箭頭接點 172"/>
          <p:cNvCxnSpPr/>
          <p:nvPr/>
        </p:nvCxnSpPr>
        <p:spPr>
          <a:xfrm flipH="1" flipV="1">
            <a:off x="7535739" y="2732513"/>
            <a:ext cx="398180" cy="13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/>
          <p:cNvCxnSpPr/>
          <p:nvPr/>
        </p:nvCxnSpPr>
        <p:spPr>
          <a:xfrm flipH="1">
            <a:off x="7879500" y="2732513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/>
          <p:nvPr/>
        </p:nvCxnSpPr>
        <p:spPr>
          <a:xfrm flipV="1">
            <a:off x="8603850" y="2713848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7552352" y="3782001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/>
          <p:nvPr/>
        </p:nvCxnSpPr>
        <p:spPr>
          <a:xfrm>
            <a:off x="7566293" y="4090610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 flipV="1">
            <a:off x="7535738" y="3050607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群組 186"/>
          <p:cNvGrpSpPr/>
          <p:nvPr/>
        </p:nvGrpSpPr>
        <p:grpSpPr>
          <a:xfrm>
            <a:off x="6776226" y="1865678"/>
            <a:ext cx="1567543" cy="319314"/>
            <a:chOff x="5754347" y="3836831"/>
            <a:chExt cx="1567543" cy="319314"/>
          </a:xfrm>
        </p:grpSpPr>
        <p:sp>
          <p:nvSpPr>
            <p:cNvPr id="194" name="矩形 19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6" name="橢圓 19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7" name="橢圓 19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88" name="直線單箭頭接點 187"/>
          <p:cNvCxnSpPr/>
          <p:nvPr/>
        </p:nvCxnSpPr>
        <p:spPr>
          <a:xfrm flipH="1" flipV="1">
            <a:off x="7529443" y="1158486"/>
            <a:ext cx="10726" cy="38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 flipH="1">
            <a:off x="7873204" y="115848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V="1">
            <a:off x="8597554" y="113982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 flipV="1">
            <a:off x="7546056" y="2207973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/>
          <p:nvPr/>
        </p:nvCxnSpPr>
        <p:spPr>
          <a:xfrm>
            <a:off x="7559997" y="251658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 flipV="1">
            <a:off x="7529442" y="147658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字方塊 200"/>
          <p:cNvSpPr txBox="1"/>
          <p:nvPr/>
        </p:nvSpPr>
        <p:spPr>
          <a:xfrm>
            <a:off x="6764479" y="6147232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02" name="文字方塊 201"/>
          <p:cNvSpPr txBox="1"/>
          <p:nvPr/>
        </p:nvSpPr>
        <p:spPr>
          <a:xfrm>
            <a:off x="6672949" y="207177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10" name="直線單箭頭接點 209"/>
          <p:cNvCxnSpPr/>
          <p:nvPr/>
        </p:nvCxnSpPr>
        <p:spPr>
          <a:xfrm flipV="1">
            <a:off x="4638360" y="2525201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單箭頭接點 212"/>
          <p:cNvCxnSpPr/>
          <p:nvPr/>
        </p:nvCxnSpPr>
        <p:spPr>
          <a:xfrm flipH="1" flipV="1">
            <a:off x="4660590" y="5686133"/>
            <a:ext cx="0" cy="4844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/>
          <p:nvPr/>
        </p:nvCxnSpPr>
        <p:spPr>
          <a:xfrm flipV="1">
            <a:off x="7559061" y="4090610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1663974" y="5374875"/>
            <a:ext cx="608307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Highway Network automatically 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determines the layers needed!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201" grpId="0" animBg="1"/>
      <p:bldP spid="202" grpId="0" animBg="1"/>
      <p:bldP spid="10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3561275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47089" y="5414706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learning target is defined on the training data.</a:t>
            </a:r>
            <a:endParaRPr lang="zh-TW" altLang="en-US" sz="2800" dirty="0"/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94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87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80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90772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5051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40987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6923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58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232965" y="297469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“5”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8901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“0”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509359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“4”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126536" y="2960615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28622" y="4324036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“3”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511445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60987" y="432909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“2”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5051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“9”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3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888108" y="169066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202464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5433" y="412812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925982" y="169392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742879" y="172156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811267" y="243926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817085" y="18689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2829784" y="177368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22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784" y="177368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2835080" y="235641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23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080" y="235641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023092" y="1704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025434" y="24834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013801" y="37115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011054" y="313380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2820792" y="383701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2748869" y="374025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24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869" y="374025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696724" y="31219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250299" y="16463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267922" y="24318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5280102" y="36881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597250" y="199200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597250" y="278375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587959" y="400572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599592" y="199200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597250" y="199200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597250" y="199200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599592" y="277057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587959" y="199200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587959" y="277057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163692" y="199200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159985" y="204038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159985" y="204038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187505" y="199200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154167" y="261071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154167" y="261071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293381" y="199200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293381" y="277057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293381" y="398472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343805" y="178296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77156" y="195590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2210705" y="399901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0359" y="4480721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sp>
        <p:nvSpPr>
          <p:cNvPr id="121" name="矩形 120"/>
          <p:cNvSpPr/>
          <p:nvPr/>
        </p:nvSpPr>
        <p:spPr>
          <a:xfrm>
            <a:off x="7083254" y="170618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389534" y="274234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498850" y="398823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365650" y="196354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025444" y="32071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094537" y="168836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7115635" y="24966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7083254" y="375281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5148930" y="5135514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555119" y="4524222"/>
            <a:ext cx="332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learning target is ……</a:t>
            </a:r>
            <a:endParaRPr lang="zh-TW" altLang="en-US" sz="2400" dirty="0"/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136" y="507285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2935080" y="509723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4" name="向右箭號 143"/>
          <p:cNvSpPr/>
          <p:nvPr/>
        </p:nvSpPr>
        <p:spPr>
          <a:xfrm>
            <a:off x="4637968" y="521764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文字方塊 144"/>
          <p:cNvSpPr txBox="1"/>
          <p:nvPr/>
        </p:nvSpPr>
        <p:spPr>
          <a:xfrm>
            <a:off x="5144426" y="5880198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2935080" y="582971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7" name="向右箭號 146"/>
          <p:cNvSpPr/>
          <p:nvPr/>
        </p:nvSpPr>
        <p:spPr>
          <a:xfrm>
            <a:off x="4637968" y="595012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665" y="580594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776246" y="175971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7790866" y="2579442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151" name="文字方塊 150"/>
          <p:cNvSpPr txBox="1"/>
          <p:nvPr/>
        </p:nvSpPr>
        <p:spPr>
          <a:xfrm>
            <a:off x="7803113" y="380631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70" name="橢圓 69"/>
          <p:cNvSpPr/>
          <p:nvPr/>
        </p:nvSpPr>
        <p:spPr>
          <a:xfrm>
            <a:off x="5938632" y="169535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940974" y="245526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5948002" y="370194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 rot="5400000">
            <a:off x="4910466" y="260661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9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46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47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2798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48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2680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3532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Loss </a:t>
                </a:r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96358" y="2867617"/>
            <a:ext cx="654489" cy="2625052"/>
            <a:chOff x="7996358" y="2461791"/>
            <a:chExt cx="654489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26801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Loss can be </a:t>
            </a:r>
            <a:r>
              <a:rPr lang="en-US" altLang="zh-TW" sz="2800" b="1" dirty="0"/>
              <a:t>square error </a:t>
            </a:r>
            <a:r>
              <a:rPr lang="en-US" altLang="zh-TW" sz="2800" dirty="0"/>
              <a:t>or </a:t>
            </a:r>
            <a:r>
              <a:rPr lang="en-US" altLang="zh-TW" sz="2800" b="1" dirty="0"/>
              <a:t>cross entropy </a:t>
            </a:r>
            <a:r>
              <a:rPr lang="en-US" altLang="zh-TW" sz="2800" dirty="0"/>
              <a:t>between the network output and target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481405"/>
            <a:ext cx="586292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good function should make the loss of all examples as small as possible.</a:t>
            </a:r>
            <a:endParaRPr lang="zh-TW" altLang="en-US" sz="28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a set of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2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5" grpId="0" animBg="1"/>
      <p:bldP spid="117" grpId="0"/>
      <p:bldP spid="3" grpId="0" animBg="1"/>
      <p:bldP spid="69" grpId="0" animBg="1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8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9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0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1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en-US" altLang="zh-TW" sz="2400" dirty="0" smtClean="0"/>
              <a:t>mon</a:t>
            </a:r>
            <a:r>
              <a:rPr lang="en-US" altLang="zh-CN" sz="2400" dirty="0" smtClean="0"/>
              <a:t>k</a:t>
            </a:r>
            <a:r>
              <a:rPr lang="en-US" altLang="zh-TW" sz="2400" dirty="0" smtClean="0"/>
              <a:t>ey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2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13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45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727768" y="2298174"/>
            <a:ext cx="421911" cy="671513"/>
            <a:chOff x="510563" y="3417283"/>
            <a:chExt cx="421911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7768" y="3245279"/>
            <a:ext cx="421910" cy="671513"/>
            <a:chOff x="510564" y="3417283"/>
            <a:chExt cx="421910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3759" y="5606623"/>
            <a:ext cx="429926" cy="671513"/>
            <a:chOff x="506555" y="3417283"/>
            <a:chExt cx="429926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6555" y="3522206"/>
              <a:ext cx="429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895074" y="2298174"/>
            <a:ext cx="428323" cy="671513"/>
            <a:chOff x="507357" y="3417283"/>
            <a:chExt cx="428323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895074" y="3245279"/>
            <a:ext cx="428323" cy="671513"/>
            <a:chOff x="507358" y="3417283"/>
            <a:chExt cx="428323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7358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1065" y="5606623"/>
            <a:ext cx="436338" cy="671513"/>
            <a:chOff x="503349" y="3417283"/>
            <a:chExt cx="436338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03349" y="3522206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462" t="-1803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391" t="-16393" r="-4492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8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6719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>
            <a:off x="1724616" y="4152253"/>
            <a:ext cx="421910" cy="671513"/>
            <a:chOff x="510564" y="3417283"/>
            <a:chExt cx="421910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891923" y="4152253"/>
            <a:ext cx="428322" cy="671513"/>
            <a:chOff x="507359" y="3417283"/>
            <a:chExt cx="428322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07359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2" t="-18333" r="-4697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all training data …</a:t>
            </a:r>
            <a:endParaRPr lang="zh-TW" altLang="en-US" sz="2800" dirty="0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529" r="-78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4000" r="-10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818" r="-545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small as possible</a:t>
            </a:r>
            <a:endParaRPr lang="zh-TW" altLang="en-US" sz="28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Find </a:t>
            </a:r>
            <a:r>
              <a:rPr lang="en-US" altLang="zh-TW" sz="2800" b="1" i="1" u="sng" dirty="0"/>
              <a:t>a function in function set </a:t>
            </a:r>
            <a:r>
              <a:rPr lang="en-US" altLang="zh-TW" sz="2800" dirty="0"/>
              <a:t>that minimizes total loss L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0" grpId="0" animBg="1"/>
      <p:bldP spid="81" grpId="0" animBg="1"/>
      <p:bldP spid="4" grpId="0" animBg="1"/>
      <p:bldP spid="8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523104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0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87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Enumerate all possible values</a:t>
            </a:r>
            <a:endParaRPr lang="zh-TW" altLang="en-US" sz="28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l+1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66002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speech recognition: 8 layers and 1000 neurons each layer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10</a:t>
            </a:r>
            <a:r>
              <a:rPr lang="en-US" altLang="zh-TW" sz="2800" baseline="30000" dirty="0"/>
              <a:t>6</a:t>
            </a:r>
          </a:p>
          <a:p>
            <a:pPr algn="ctr"/>
            <a:r>
              <a:rPr lang="en-US" altLang="zh-TW" sz="2800" dirty="0"/>
              <a:t>weights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Millions of parameters</a:t>
              </a:r>
              <a:endParaRPr lang="zh-TW" altLang="en-US" sz="2800" dirty="0"/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7" grpId="0"/>
      <p:bldP spid="49" grpId="0"/>
      <p:bldP spid="50" grpId="0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3316140" y="3319741"/>
            <a:ext cx="478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Random, RBM pre-train 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189763" y="3785831"/>
            <a:ext cx="28575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Usually good enough</a:t>
            </a:r>
            <a:endParaRPr lang="zh-TW" altLang="en-US" sz="2400" dirty="0"/>
          </a:p>
        </p:txBody>
      </p:sp>
      <p:sp>
        <p:nvSpPr>
          <p:cNvPr id="67" name="向右箭號 66"/>
          <p:cNvSpPr/>
          <p:nvPr/>
        </p:nvSpPr>
        <p:spPr>
          <a:xfrm rot="5400000" flipH="1">
            <a:off x="3736522" y="3818726"/>
            <a:ext cx="36201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50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7" grpId="0" animBg="1"/>
      <p:bldP spid="35" grpId="0"/>
      <p:bldP spid="7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74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10298" y="6297524"/>
            <a:ext cx="52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1" grpId="0" animBg="1"/>
      <p:bldP spid="4" grpId="0" animBg="1"/>
      <p:bldP spid="23" grpId="0" animBg="1"/>
      <p:bldP spid="24" grpId="0" animBg="1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8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000" r="-5609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/>
              <a:t>η</a:t>
            </a:r>
            <a:r>
              <a:rPr lang="en-US" altLang="zh-TW" sz="2800" dirty="0"/>
              <a:t> is called “</a:t>
            </a:r>
            <a:r>
              <a:rPr lang="en-US" altLang="zh-TW" sz="2800" b="1" i="1" dirty="0"/>
              <a:t>learning rate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2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 animBg="1"/>
      <p:bldP spid="5" grpId="0" animBg="1"/>
      <p:bldP spid="37" grpId="0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2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is approximately small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(when update is little)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  <p:sp>
        <p:nvSpPr>
          <p:cNvPr id="3" name="橢圓 2"/>
          <p:cNvSpPr/>
          <p:nvPr/>
        </p:nvSpPr>
        <p:spPr>
          <a:xfrm>
            <a:off x="4943048" y="3075501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481634" y="2398215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291066" y="3459521"/>
            <a:ext cx="0" cy="267457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829652" y="2754680"/>
            <a:ext cx="0" cy="329052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645393" y="5337922"/>
            <a:ext cx="4005508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Randomly pick a starting point</a:t>
            </a:r>
            <a:endParaRPr lang="zh-TW" altLang="en-US" sz="2400" dirty="0"/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1978925" y="3255280"/>
            <a:ext cx="2964123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1978925" y="2585965"/>
            <a:ext cx="5027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12" grpId="0" animBg="1"/>
      <p:bldP spid="12" grpId="1" animBg="1"/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18596" y="683815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Hopfully</a:t>
            </a:r>
            <a:r>
              <a:rPr lang="en-US" altLang="zh-TW" sz="2800" dirty="0"/>
              <a:t>, we would reach a minima …..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49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13" grpId="0" animBg="1"/>
      <p:bldP spid="4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861" y="2090731"/>
            <a:ext cx="4820086" cy="190087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48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49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4473544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Supervised 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89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2" y="2251401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descent never guarantee global minima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47966" y="2541585"/>
            <a:ext cx="356235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initial point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35884" y="5108700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Reach different minima, so different results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6808510" y="3296177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365886" y="339029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0548" y="4332706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57119" y="4001294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78009" y="4293789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15260" y="4548150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08671" y="420293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36981" y="3514068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67720" y="4657575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81445" y="4815940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7331" y="1798458"/>
            <a:ext cx="709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the “learning” of machines in deep learning ……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75091" y="2740981"/>
            <a:ext cx="534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Even alpha go using this approach.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69576" y="6114432"/>
            <a:ext cx="61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 hope you are not too disappointed :p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2348026" y="2823397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1" y="3872131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78" y="3887117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388" y="3346626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People image ……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20145" y="3361612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Actually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4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6220989" y="4843555"/>
            <a:ext cx="1642031" cy="1121374"/>
            <a:chOff x="7043205" y="3645629"/>
            <a:chExt cx="1642031" cy="1121374"/>
          </a:xfrm>
        </p:grpSpPr>
        <p:sp>
          <p:nvSpPr>
            <p:cNvPr id="25" name="矩形 24"/>
            <p:cNvSpPr/>
            <p:nvPr/>
          </p:nvSpPr>
          <p:spPr>
            <a:xfrm>
              <a:off x="7154858" y="3645629"/>
              <a:ext cx="1457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b="1" dirty="0" err="1">
                  <a:solidFill>
                    <a:srgbClr val="333333"/>
                  </a:solidFill>
                  <a:latin typeface="Helvetica Neue"/>
                </a:rPr>
                <a:t>libdnn</a:t>
              </a:r>
              <a:endParaRPr lang="en-US" altLang="zh-TW" sz="3200" b="1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sp>
          <p:nvSpPr>
            <p:cNvPr id="26" name="文字方塊 13"/>
            <p:cNvSpPr txBox="1"/>
            <p:nvPr/>
          </p:nvSpPr>
          <p:spPr>
            <a:xfrm>
              <a:off x="7043205" y="4120672"/>
              <a:ext cx="164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台大周伯威</a:t>
              </a:r>
              <a:endParaRPr lang="en-US" altLang="zh-TW" dirty="0"/>
            </a:p>
            <a:p>
              <a:pPr algn="ctr"/>
              <a:r>
                <a:rPr lang="zh-TW" altLang="en-US" dirty="0"/>
                <a:t>同學開發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203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41508" y="6078144"/>
            <a:ext cx="7320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Ref: </a:t>
            </a:r>
            <a:r>
              <a:rPr lang="zh-TW" altLang="en-US" sz="2400" dirty="0"/>
              <a:t>https://www.youtube.com/watch?v=ibJpTrp5mcE</a:t>
            </a:r>
          </a:p>
        </p:txBody>
      </p:sp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7141" y="4380130"/>
            <a:ext cx="562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Now If you want to find a function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47142" y="4928027"/>
            <a:ext cx="7368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If you have lots of function input/output (?) as 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82134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deep learning</a:t>
            </a:r>
            <a:endParaRPr lang="zh-TW" altLang="en-US" sz="2800" dirty="0"/>
          </a:p>
        </p:txBody>
      </p:sp>
      <p:sp>
        <p:nvSpPr>
          <p:cNvPr id="8" name="箭號: 向右 7"/>
          <p:cNvSpPr/>
          <p:nvPr/>
        </p:nvSpPr>
        <p:spPr>
          <a:xfrm>
            <a:off x="3422787" y="5961183"/>
            <a:ext cx="1073426" cy="41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3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8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21666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18364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3571922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3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pic>
        <p:nvPicPr>
          <p:cNvPr id="5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8" y="2170473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85" y="2644978"/>
            <a:ext cx="2086343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eras.io/img/keras-logo-sm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882" y="4595696"/>
            <a:ext cx="1072696" cy="107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2786134" y="5578778"/>
            <a:ext cx="1114192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keras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573425" y="543460"/>
            <a:ext cx="6095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http://speech.ee.ntu.edu.tw/~tlkagk/courses/MLDS_2015_2/Lecture/Theano%20DNN.ecm.mp4/index.html</a:t>
            </a:r>
          </a:p>
        </p:txBody>
      </p:sp>
      <p:sp>
        <p:nvSpPr>
          <p:cNvPr id="13" name="矩形 12"/>
          <p:cNvSpPr/>
          <p:nvPr/>
        </p:nvSpPr>
        <p:spPr>
          <a:xfrm>
            <a:off x="2573425" y="1179294"/>
            <a:ext cx="612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http://speech.ee.ntu.edu.tw/~tlkagk/courses/MLDS_2015_2/Lecture/RNN%20training%20(v6).ecm.mp4/index.html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048731" y="2355068"/>
            <a:ext cx="207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flexible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075576" y="2855814"/>
            <a:ext cx="2074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some effort to learn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368774" y="4371849"/>
            <a:ext cx="32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Easy to learn and use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794108" y="4809400"/>
            <a:ext cx="351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(still have some flexibility)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368774" y="5251640"/>
            <a:ext cx="438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can modify it if you can write </a:t>
            </a:r>
            <a:r>
              <a:rPr lang="en-US" altLang="zh-TW" sz="2400" dirty="0" err="1"/>
              <a:t>TensorFlow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Theano</a:t>
            </a:r>
            <a:endParaRPr lang="zh-TW" altLang="en-US" sz="2400" dirty="0"/>
          </a:p>
        </p:txBody>
      </p:sp>
      <p:sp>
        <p:nvSpPr>
          <p:cNvPr id="20" name="右大括弧 19"/>
          <p:cNvSpPr/>
          <p:nvPr/>
        </p:nvSpPr>
        <p:spPr>
          <a:xfrm rot="5400000">
            <a:off x="3002095" y="1629437"/>
            <a:ext cx="588208" cy="450805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28650" y="4536159"/>
            <a:ext cx="197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Interface of </a:t>
            </a:r>
            <a:r>
              <a:rPr lang="en-US" altLang="zh-TW" sz="2400" dirty="0" err="1"/>
              <a:t>TensorFlow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Theano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607575" y="2644978"/>
            <a:ext cx="9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2598825" y="184871"/>
            <a:ext cx="3354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If you want to learn </a:t>
            </a:r>
            <a:r>
              <a:rPr lang="en-US" altLang="zh-TW" dirty="0" err="1"/>
              <a:t>theano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45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François </a:t>
            </a:r>
            <a:r>
              <a:rPr lang="en-US" altLang="zh-TW" dirty="0" err="1"/>
              <a:t>Chollet</a:t>
            </a:r>
            <a:r>
              <a:rPr lang="en-US" altLang="zh-TW" dirty="0"/>
              <a:t> is the author of </a:t>
            </a:r>
            <a:r>
              <a:rPr lang="en-US" altLang="zh-TW" dirty="0" err="1"/>
              <a:t>Keras</a:t>
            </a:r>
            <a:r>
              <a:rPr lang="en-US" altLang="zh-TW" dirty="0"/>
              <a:t>.  </a:t>
            </a:r>
          </a:p>
          <a:p>
            <a:pPr lvl="1"/>
            <a:r>
              <a:rPr lang="en-US" altLang="zh-TW" dirty="0"/>
              <a:t>He currently works for Google as a deep learning engineer and researcher.</a:t>
            </a:r>
          </a:p>
          <a:p>
            <a:r>
              <a:rPr lang="en-US" altLang="zh-TW" dirty="0" err="1"/>
              <a:t>Keras</a:t>
            </a:r>
            <a:r>
              <a:rPr lang="en-US" altLang="zh-TW" dirty="0"/>
              <a:t> means </a:t>
            </a:r>
            <a:r>
              <a:rPr lang="en-US" altLang="zh-TW" i="1" dirty="0"/>
              <a:t>horn</a:t>
            </a:r>
            <a:r>
              <a:rPr lang="en-US" altLang="zh-TW" dirty="0"/>
              <a:t> in Greek</a:t>
            </a:r>
          </a:p>
          <a:p>
            <a:r>
              <a:rPr lang="en-US" altLang="zh-TW" dirty="0"/>
              <a:t>Documentation: </a:t>
            </a:r>
            <a:r>
              <a:rPr lang="en-US" altLang="zh-TW" dirty="0">
                <a:hlinkClick r:id="rId3"/>
              </a:rPr>
              <a:t>http://keras.io/</a:t>
            </a:r>
            <a:endParaRPr lang="en-US" altLang="zh-TW" dirty="0"/>
          </a:p>
          <a:p>
            <a:r>
              <a:rPr lang="en-US" altLang="zh-TW" dirty="0"/>
              <a:t>Example: https://github.com/fchollet/keras/tree/master/examples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67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14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15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16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17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4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心得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638" y="1360552"/>
            <a:ext cx="9389275" cy="5281467"/>
          </a:xfrm>
        </p:spPr>
      </p:pic>
    </p:spTree>
    <p:extLst>
      <p:ext uri="{BB962C8B-B14F-4D97-AF65-F5344CB8AC3E}">
        <p14:creationId xmlns:p14="http://schemas.microsoft.com/office/powerpoint/2010/main" val="296151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07147" y="2874759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4477945" y="3220563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7333888" y="3230429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048577" y="336181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“1”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119084" y="5453688"/>
            <a:ext cx="6850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“Hello world” for deep learning</a:t>
            </a:r>
          </a:p>
        </p:txBody>
      </p:sp>
      <p:sp>
        <p:nvSpPr>
          <p:cNvPr id="10" name="矩形 9"/>
          <p:cNvSpPr/>
          <p:nvPr/>
        </p:nvSpPr>
        <p:spPr>
          <a:xfrm>
            <a:off x="1119084" y="4931571"/>
            <a:ext cx="7304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dirty="0"/>
              <a:t>MNIST Data: </a:t>
            </a:r>
            <a:r>
              <a:rPr lang="zh-TW" altLang="en-US" sz="2800" dirty="0"/>
              <a:t>http://yann.lecun.com/exdb/mnist/</a:t>
            </a:r>
          </a:p>
        </p:txBody>
      </p:sp>
      <p:sp>
        <p:nvSpPr>
          <p:cNvPr id="11" name="矩形 10"/>
          <p:cNvSpPr/>
          <p:nvPr/>
        </p:nvSpPr>
        <p:spPr>
          <a:xfrm>
            <a:off x="412309" y="6091315"/>
            <a:ext cx="8527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provides data sets loading function: </a:t>
            </a:r>
            <a:r>
              <a:rPr lang="zh-TW" altLang="en-US" sz="2400" dirty="0"/>
              <a:t>http://keras.io/datasets/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520167" y="4324721"/>
            <a:ext cx="1692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  <a:endParaRPr lang="zh-TW" altLang="en-US" sz="2400" dirty="0"/>
          </a:p>
        </p:txBody>
      </p:sp>
      <p:pic>
        <p:nvPicPr>
          <p:cNvPr id="13" name="Picture 2" descr="https://www.tensorflow.org/versions/r0.8/images/MNIST-Matri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9" y="2789267"/>
            <a:ext cx="4065636" cy="16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6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22286" y="375327"/>
            <a:ext cx="1790700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1482350" y="609790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2113419" y="6122957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3180151" y="6131486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10</a:t>
            </a:r>
            <a:endParaRPr lang="zh-TW" altLang="en-US" sz="2400" baseline="-250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1677755" y="5774589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群組 89"/>
          <p:cNvGrpSpPr/>
          <p:nvPr/>
        </p:nvGrpSpPr>
        <p:grpSpPr>
          <a:xfrm flipH="1">
            <a:off x="1340140" y="1961450"/>
            <a:ext cx="2402403" cy="3494469"/>
            <a:chOff x="1404780" y="2208525"/>
            <a:chExt cx="2692215" cy="3916022"/>
          </a:xfrm>
        </p:grpSpPr>
        <p:sp>
          <p:nvSpPr>
            <p:cNvPr id="7" name="矩形 6"/>
            <p:cNvSpPr/>
            <p:nvPr/>
          </p:nvSpPr>
          <p:spPr>
            <a:xfrm rot="5400000">
              <a:off x="2491005" y="1145475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2992414" y="2276914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3562743" y="2282732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/>
            <p:cNvGrpSpPr/>
            <p:nvPr/>
          </p:nvGrpSpPr>
          <p:grpSpPr>
            <a:xfrm rot="5400000">
              <a:off x="2369543" y="2426866"/>
              <a:ext cx="746342" cy="2675868"/>
              <a:chOff x="2504565" y="2224872"/>
              <a:chExt cx="746342" cy="267586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504565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2601675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2604017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2592384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 rot="5400000">
                <a:off x="2589637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23" name="矩形 22"/>
            <p:cNvSpPr/>
            <p:nvPr/>
          </p:nvSpPr>
          <p:spPr>
            <a:xfrm rot="5400000">
              <a:off x="1594657" y="228643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 rot="10800000">
              <a:off x="2006376" y="228538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grpSp>
          <p:nvGrpSpPr>
            <p:cNvPr id="26" name="群組 25"/>
            <p:cNvGrpSpPr/>
            <p:nvPr/>
          </p:nvGrpSpPr>
          <p:grpSpPr>
            <a:xfrm rot="5400000">
              <a:off x="2385890" y="3752452"/>
              <a:ext cx="746342" cy="2675868"/>
              <a:chOff x="3830151" y="2208525"/>
              <a:chExt cx="746342" cy="2675868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 rot="5400000">
              <a:off x="2399196" y="3423271"/>
              <a:ext cx="753037" cy="2013721"/>
              <a:chOff x="3166542" y="2522953"/>
              <a:chExt cx="753037" cy="2013721"/>
            </a:xfrm>
          </p:grpSpPr>
          <p:cxnSp>
            <p:nvCxnSpPr>
              <p:cNvPr id="44" name="直線單箭頭接點 43"/>
              <p:cNvCxnSpPr>
                <a:stCxn id="19" idx="6"/>
                <a:endCxn id="29" idx="2"/>
              </p:cNvCxnSpPr>
              <p:nvPr/>
            </p:nvCxnSpPr>
            <p:spPr>
              <a:xfrm>
                <a:off x="3175833" y="2522953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>
                <a:stCxn id="20" idx="6"/>
                <a:endCxn id="29" idx="2"/>
              </p:cNvCxnSpPr>
              <p:nvPr/>
            </p:nvCxnSpPr>
            <p:spPr>
              <a:xfrm flipV="1">
                <a:off x="3178175" y="2522953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>
                <a:stCxn id="19" idx="6"/>
                <a:endCxn id="30" idx="2"/>
              </p:cNvCxnSpPr>
              <p:nvPr/>
            </p:nvCxnSpPr>
            <p:spPr>
              <a:xfrm>
                <a:off x="3175833" y="2522953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stCxn id="19" idx="6"/>
                <a:endCxn id="31" idx="2"/>
              </p:cNvCxnSpPr>
              <p:nvPr/>
            </p:nvCxnSpPr>
            <p:spPr>
              <a:xfrm>
                <a:off x="3175833" y="2522953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>
                <a:stCxn id="20" idx="6"/>
                <a:endCxn id="31" idx="2"/>
              </p:cNvCxnSpPr>
              <p:nvPr/>
            </p:nvCxnSpPr>
            <p:spPr>
              <a:xfrm>
                <a:off x="3178175" y="3301523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>
                <a:stCxn id="21" idx="6"/>
                <a:endCxn id="29" idx="2"/>
              </p:cNvCxnSpPr>
              <p:nvPr/>
            </p:nvCxnSpPr>
            <p:spPr>
              <a:xfrm flipV="1">
                <a:off x="3166542" y="2522953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/>
              <p:cNvCxnSpPr>
                <a:stCxn id="21" idx="6"/>
                <a:endCxn id="30" idx="2"/>
              </p:cNvCxnSpPr>
              <p:nvPr/>
            </p:nvCxnSpPr>
            <p:spPr>
              <a:xfrm flipV="1">
                <a:off x="3166542" y="3301523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線單箭頭接點 52"/>
            <p:cNvCxnSpPr>
              <a:endCxn id="19" idx="2"/>
            </p:cNvCxnSpPr>
            <p:nvPr/>
          </p:nvCxnSpPr>
          <p:spPr>
            <a:xfrm rot="5400000" flipV="1">
              <a:off x="3337870" y="3044042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13" idx="3"/>
              <a:endCxn id="20" idx="2"/>
            </p:cNvCxnSpPr>
            <p:nvPr/>
          </p:nvCxnSpPr>
          <p:spPr>
            <a:xfrm rot="5400000">
              <a:off x="2936370" y="2693258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stCxn id="13" idx="3"/>
              <a:endCxn id="21" idx="2"/>
            </p:cNvCxnSpPr>
            <p:nvPr/>
          </p:nvCxnSpPr>
          <p:spPr>
            <a:xfrm rot="5400000">
              <a:off x="2328181" y="2073436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19" idx="2"/>
            </p:cNvCxnSpPr>
            <p:nvPr/>
          </p:nvCxnSpPr>
          <p:spPr>
            <a:xfrm rot="5400000" flipV="1">
              <a:off x="3067081" y="2773253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stCxn id="12" idx="3"/>
              <a:endCxn id="20" idx="2"/>
            </p:cNvCxnSpPr>
            <p:nvPr/>
          </p:nvCxnSpPr>
          <p:spPr>
            <a:xfrm rot="5400000">
              <a:off x="2648297" y="2975514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stCxn id="12" idx="3"/>
              <a:endCxn id="21" idx="2"/>
            </p:cNvCxnSpPr>
            <p:nvPr/>
          </p:nvCxnSpPr>
          <p:spPr>
            <a:xfrm rot="5400000">
              <a:off x="2040107" y="2355691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endCxn id="19" idx="2"/>
            </p:cNvCxnSpPr>
            <p:nvPr/>
          </p:nvCxnSpPr>
          <p:spPr>
            <a:xfrm rot="5400000" flipV="1">
              <a:off x="2387237" y="2093409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endCxn id="20" idx="2"/>
            </p:cNvCxnSpPr>
            <p:nvPr/>
          </p:nvCxnSpPr>
          <p:spPr>
            <a:xfrm rot="5400000" flipV="1">
              <a:off x="1983624" y="2470708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endCxn id="21" idx="2"/>
            </p:cNvCxnSpPr>
            <p:nvPr/>
          </p:nvCxnSpPr>
          <p:spPr>
            <a:xfrm rot="5400000">
              <a:off x="1375435" y="3065492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 rot="5400000">
              <a:off x="2406327" y="4741168"/>
              <a:ext cx="753037" cy="2013721"/>
              <a:chOff x="5357094" y="2515814"/>
              <a:chExt cx="753037" cy="2013721"/>
            </a:xfrm>
          </p:grpSpPr>
          <p:cxnSp>
            <p:nvCxnSpPr>
              <p:cNvPr id="63" name="直線單箭頭接點 62"/>
              <p:cNvCxnSpPr/>
              <p:nvPr/>
            </p:nvCxnSpPr>
            <p:spPr>
              <a:xfrm>
                <a:off x="5366385" y="251581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>
                <a:off x="5366385" y="3307566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/>
              <p:cNvCxnSpPr/>
              <p:nvPr/>
            </p:nvCxnSpPr>
            <p:spPr>
              <a:xfrm>
                <a:off x="5357094" y="452953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5368727" y="2515814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>
                <a:off x="5366385" y="2515814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>
                <a:off x="5366385" y="2515814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>
                <a:off x="5368727" y="3294384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/>
              <p:nvPr/>
            </p:nvCxnSpPr>
            <p:spPr>
              <a:xfrm flipV="1">
                <a:off x="5357094" y="2515814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70"/>
              <p:cNvCxnSpPr/>
              <p:nvPr/>
            </p:nvCxnSpPr>
            <p:spPr>
              <a:xfrm flipV="1">
                <a:off x="5357094" y="3294384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文字方塊 75"/>
          <p:cNvSpPr txBox="1"/>
          <p:nvPr/>
        </p:nvSpPr>
        <p:spPr>
          <a:xfrm rot="10800000">
            <a:off x="2295239" y="633154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92" name="直線單箭頭接點 91"/>
          <p:cNvCxnSpPr/>
          <p:nvPr/>
        </p:nvCxnSpPr>
        <p:spPr>
          <a:xfrm>
            <a:off x="2315471" y="5741622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3441152" y="5774589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 flipH="1">
            <a:off x="1354039" y="5465914"/>
            <a:ext cx="2367824" cy="4380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656557" y="3146247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56558" y="4349131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pic>
        <p:nvPicPr>
          <p:cNvPr id="98" name="圖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59" y="2219223"/>
            <a:ext cx="2647950" cy="285750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880" y="4300801"/>
            <a:ext cx="4562475" cy="542925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880" y="5504333"/>
            <a:ext cx="4391025" cy="542925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1322052" y="1918221"/>
            <a:ext cx="2420492" cy="17101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1319581" y="3628086"/>
            <a:ext cx="2420492" cy="1226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1317110" y="4836807"/>
            <a:ext cx="2420492" cy="1210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7" name="圖片 1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591" y="2926833"/>
            <a:ext cx="4524375" cy="742950"/>
          </a:xfrm>
          <a:prstGeom prst="rect">
            <a:avLst/>
          </a:prstGeom>
        </p:spPr>
      </p:pic>
      <p:sp>
        <p:nvSpPr>
          <p:cNvPr id="147" name="文字方塊 146"/>
          <p:cNvSpPr txBox="1"/>
          <p:nvPr/>
        </p:nvSpPr>
        <p:spPr>
          <a:xfrm>
            <a:off x="290009" y="1966890"/>
            <a:ext cx="103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28x28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13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24400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53" y="5522151"/>
            <a:ext cx="6655294" cy="107208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3943685" y="5911402"/>
            <a:ext cx="1777285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2" y="1964275"/>
            <a:ext cx="7163436" cy="3284289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4940300" y="4876801"/>
            <a:ext cx="2082800" cy="774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61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19872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964" y="2598647"/>
            <a:ext cx="6485386" cy="104471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4576896" y="3296991"/>
            <a:ext cx="377076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63639" y="2104223"/>
            <a:ext cx="348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3.1: Configuration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63639" y="4341708"/>
            <a:ext cx="624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3.2: Find the optimal network parameters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179522" y="3700679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522" y="3700679"/>
                <a:ext cx="3502325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25000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747901" y="4047602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47" y="4977605"/>
            <a:ext cx="8771898" cy="44157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41222" y="5748196"/>
            <a:ext cx="181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</a:p>
          <a:p>
            <a:pPr algn="ctr"/>
            <a:r>
              <a:rPr lang="en-US" altLang="zh-TW" sz="2400" dirty="0"/>
              <a:t>(Images)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10625" y="5852804"/>
            <a:ext cx="181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Labels</a:t>
            </a:r>
          </a:p>
          <a:p>
            <a:pPr algn="ctr"/>
            <a:r>
              <a:rPr lang="en-US" altLang="zh-TW" sz="2400" dirty="0"/>
              <a:t>(digits)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885950" y="5419184"/>
            <a:ext cx="317712" cy="433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3701872" y="5401353"/>
            <a:ext cx="196793" cy="541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大括弧 20"/>
          <p:cNvSpPr/>
          <p:nvPr/>
        </p:nvSpPr>
        <p:spPr>
          <a:xfrm rot="5400000">
            <a:off x="6517917" y="3346511"/>
            <a:ext cx="447495" cy="4442360"/>
          </a:xfrm>
          <a:prstGeom prst="rightBrace">
            <a:avLst>
              <a:gd name="adj1" fmla="val 1150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4" grpId="0"/>
      <p:bldP spid="15" grpId="0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895" y="3760052"/>
            <a:ext cx="4997644" cy="21835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19872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63639" y="1868965"/>
            <a:ext cx="624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3.2: Find the optimal network parameters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7" y="2504862"/>
            <a:ext cx="8771898" cy="441579"/>
          </a:xfrm>
          <a:prstGeom prst="rect">
            <a:avLst/>
          </a:prstGeom>
        </p:spPr>
      </p:pic>
      <p:cxnSp>
        <p:nvCxnSpPr>
          <p:cNvPr id="18" name="直線單箭頭接點 17"/>
          <p:cNvCxnSpPr>
            <a:stCxn id="26" idx="0"/>
          </p:cNvCxnSpPr>
          <p:nvPr/>
        </p:nvCxnSpPr>
        <p:spPr>
          <a:xfrm flipH="1" flipV="1">
            <a:off x="2157627" y="2946441"/>
            <a:ext cx="355706" cy="46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3729417" y="2892479"/>
            <a:ext cx="1512284" cy="514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7273" y="6370458"/>
            <a:ext cx="8783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https://www.tensorflow.org/versions/r0.8/tutorials/mnist/beginners/index.html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0078" y="5751465"/>
            <a:ext cx="417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training examples</a:t>
            </a:r>
            <a:endParaRPr lang="zh-TW" altLang="en-US" sz="2400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318" y="3726114"/>
            <a:ext cx="2852838" cy="2063213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634821" y="3410788"/>
            <a:ext cx="175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numpy</a:t>
            </a:r>
            <a:r>
              <a:rPr lang="en-US" altLang="zh-TW" sz="2400" dirty="0"/>
              <a:t> array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273" y="4431359"/>
            <a:ext cx="1336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</a:p>
          <a:p>
            <a:pPr algn="ctr"/>
            <a:r>
              <a:rPr lang="en-US" altLang="zh-TW" sz="2400" dirty="0"/>
              <a:t>=784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153324" y="3333232"/>
            <a:ext cx="175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numpy</a:t>
            </a:r>
            <a:r>
              <a:rPr lang="en-US" altLang="zh-TW" sz="2400" dirty="0"/>
              <a:t> array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428511" y="4434301"/>
            <a:ext cx="54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90090" y="5789327"/>
            <a:ext cx="417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training examples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18069" y="4302233"/>
            <a:ext cx="99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694740" y="4300890"/>
            <a:ext cx="99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906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8" grpId="0"/>
      <p:bldP spid="30" grpId="0"/>
      <p:bldP spid="34" grpId="0"/>
      <p:bldP spid="35" grpId="0"/>
      <p:bldP spid="4" grpId="0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0079" y="3228603"/>
            <a:ext cx="8673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http://keras.io/getting-started/faq/#how-can-i-save-a-keras-model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0079" y="3902315"/>
            <a:ext cx="561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to use the neural network (testing):</a:t>
            </a:r>
            <a:endParaRPr lang="zh-TW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33" y="4402846"/>
            <a:ext cx="7114972" cy="9311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28650" y="4631581"/>
            <a:ext cx="137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case 1: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33" y="5710689"/>
            <a:ext cx="4907074" cy="50514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28650" y="5683686"/>
            <a:ext cx="137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case 2:</a:t>
            </a:r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2640169" y="152909"/>
            <a:ext cx="5875181" cy="2863477"/>
            <a:chOff x="2640169" y="152909"/>
            <a:chExt cx="5875181" cy="2863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169" y="152909"/>
              <a:ext cx="5875181" cy="2863477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3866" y="385219"/>
              <a:ext cx="5707785" cy="1137471"/>
            </a:xfrm>
            <a:prstGeom prst="rect">
              <a:avLst/>
            </a:prstGeom>
          </p:spPr>
        </p:pic>
      </p:grpSp>
      <p:sp>
        <p:nvSpPr>
          <p:cNvPr id="6" name="文字方塊 5"/>
          <p:cNvSpPr txBox="1"/>
          <p:nvPr/>
        </p:nvSpPr>
        <p:spPr>
          <a:xfrm>
            <a:off x="470079" y="2766938"/>
            <a:ext cx="436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Save and load models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60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GPU to speed training</a:t>
            </a:r>
          </a:p>
          <a:p>
            <a:pPr lvl="1"/>
            <a:r>
              <a:rPr lang="en-US" altLang="zh-TW" sz="2800" dirty="0"/>
              <a:t>Way 1</a:t>
            </a:r>
          </a:p>
          <a:p>
            <a:pPr lvl="2"/>
            <a:r>
              <a:rPr lang="en-US" altLang="zh-TW" sz="2800" dirty="0"/>
              <a:t>THEANO_FLAGS=device=gpu0 python YourCode.py</a:t>
            </a:r>
          </a:p>
          <a:p>
            <a:pPr lvl="1"/>
            <a:r>
              <a:rPr lang="en-US" altLang="zh-TW" sz="2800" dirty="0"/>
              <a:t>Way 2 (in your code)</a:t>
            </a:r>
          </a:p>
          <a:p>
            <a:pPr lvl="2"/>
            <a:r>
              <a:rPr lang="en-US" altLang="zh-TW" sz="2800" dirty="0"/>
              <a:t>import </a:t>
            </a:r>
            <a:r>
              <a:rPr lang="en-US" altLang="zh-TW" sz="2800" dirty="0" err="1"/>
              <a:t>os</a:t>
            </a:r>
            <a:endParaRPr lang="en-US" altLang="zh-TW" sz="2800" dirty="0"/>
          </a:p>
          <a:p>
            <a:pPr lvl="2"/>
            <a:r>
              <a:rPr lang="en-US" altLang="zh-TW" sz="2800" dirty="0" err="1"/>
              <a:t>os.environ</a:t>
            </a:r>
            <a:r>
              <a:rPr lang="en-US" altLang="zh-TW" sz="2800" dirty="0"/>
              <a:t>["THEANO_FLAGS"] = "device=gpu0"</a:t>
            </a:r>
            <a:endParaRPr lang="zh-TW" altLang="en-US" sz="2800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731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97406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4950148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0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7" y="2442026"/>
            <a:ext cx="4954139" cy="3302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3" y="3860739"/>
            <a:ext cx="1752546" cy="22100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</p:spTree>
    <p:extLst>
      <p:ext uri="{BB962C8B-B14F-4D97-AF65-F5344CB8AC3E}">
        <p14:creationId xmlns:p14="http://schemas.microsoft.com/office/powerpoint/2010/main" val="2934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6278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192472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4929" y="2607168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20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45" y="2489424"/>
            <a:ext cx="5358109" cy="35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4" y="1529862"/>
            <a:ext cx="9008772" cy="41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531580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225659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524348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956294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488008" y="2275124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4179098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77569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Black: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522486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white: -1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67402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none: 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835717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623211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Fully-connected feedforward network can be used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669311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But CNN performs much better.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766348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matrix (image)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an image, but output a sequence of words</a:t>
            </a:r>
            <a:endParaRPr lang="zh-TW" altLang="en-US" sz="2400" b="1" i="1" u="sng" dirty="0"/>
          </a:p>
          <a:p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" y="5035022"/>
            <a:ext cx="1425823" cy="14258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176657" y="5332434"/>
            <a:ext cx="14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640124" y="3861137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599048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561459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542979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186819" y="3050116"/>
            <a:ext cx="120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woman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461060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886359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57304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4819715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82126" y="353819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22" idx="1"/>
          </p:cNvCxnSpPr>
          <p:nvPr/>
        </p:nvCxnSpPr>
        <p:spPr>
          <a:xfrm>
            <a:off x="4120090" y="4311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070511" y="431391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069424" y="430530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589533" y="3970868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92872" y="3867699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 rot="10800000">
            <a:off x="7546369" y="3068907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8015402" y="35447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275551" y="4316713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梯形 43"/>
          <p:cNvSpPr/>
          <p:nvPr/>
        </p:nvSpPr>
        <p:spPr>
          <a:xfrm>
            <a:off x="573939" y="3844578"/>
            <a:ext cx="1602718" cy="906562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1144465" y="261040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391696" y="4736874"/>
            <a:ext cx="0" cy="82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1375298" y="3372740"/>
            <a:ext cx="0" cy="4718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658424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3999533" y="3359191"/>
            <a:ext cx="584241" cy="78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886686" y="3432568"/>
            <a:ext cx="674773" cy="713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853266" y="3481580"/>
            <a:ext cx="701505" cy="664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1698975" y="2378700"/>
            <a:ext cx="148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vector for whole image</a:t>
            </a:r>
            <a:endParaRPr lang="zh-TW" altLang="en-US" sz="2400" dirty="0"/>
          </a:p>
        </p:txBody>
      </p:sp>
      <p:sp>
        <p:nvSpPr>
          <p:cNvPr id="4" name="手繪多邊形 3"/>
          <p:cNvSpPr/>
          <p:nvPr/>
        </p:nvSpPr>
        <p:spPr>
          <a:xfrm>
            <a:off x="2743200" y="3359191"/>
            <a:ext cx="914400" cy="2127209"/>
          </a:xfrm>
          <a:custGeom>
            <a:avLst/>
            <a:gdLst>
              <a:gd name="connsiteX0" fmla="*/ 0 w 914400"/>
              <a:gd name="connsiteY0" fmla="*/ 0 h 2114550"/>
              <a:gd name="connsiteX1" fmla="*/ 285750 w 914400"/>
              <a:gd name="connsiteY1" fmla="*/ 476250 h 2114550"/>
              <a:gd name="connsiteX2" fmla="*/ 381000 w 914400"/>
              <a:gd name="connsiteY2" fmla="*/ 1828800 h 2114550"/>
              <a:gd name="connsiteX3" fmla="*/ 914400 w 9144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114550">
                <a:moveTo>
                  <a:pt x="0" y="0"/>
                </a:moveTo>
                <a:cubicBezTo>
                  <a:pt x="111125" y="85725"/>
                  <a:pt x="222250" y="171450"/>
                  <a:pt x="285750" y="476250"/>
                </a:cubicBezTo>
                <a:cubicBezTo>
                  <a:pt x="349250" y="781050"/>
                  <a:pt x="276225" y="1555750"/>
                  <a:pt x="381000" y="1828800"/>
                </a:cubicBezTo>
                <a:cubicBezTo>
                  <a:pt x="485775" y="2101850"/>
                  <a:pt x="700087" y="2108200"/>
                  <a:pt x="914400" y="211455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72556" y="2196914"/>
            <a:ext cx="3585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[Kelvin Xu, arXiv’15][Li Yao, ICCV’15]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15654" y="5709342"/>
            <a:ext cx="334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Caption Generation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2395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23" grpId="0" animBg="1"/>
      <p:bldP spid="30" grpId="0"/>
      <p:bldP spid="31" grpId="0"/>
      <p:bldP spid="32" grpId="0"/>
      <p:bldP spid="47" grpId="0"/>
      <p:bldP spid="49" grpId="0" animBg="1"/>
      <p:bldP spid="51" grpId="0"/>
      <p:bldP spid="44" grpId="0" animBg="1"/>
      <p:bldP spid="50" grpId="0" animBg="1"/>
      <p:bldP spid="57" grpId="0" animBg="1"/>
      <p:bldP spid="67" grpId="0"/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http://eastbrooklyn.com/wp-content/uploads/2015/05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48" y="3626845"/>
            <a:ext cx="525462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25" y="2278462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81" y="2258465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9" name="文字方塊 8"/>
          <p:cNvSpPr txBox="1"/>
          <p:nvPr/>
        </p:nvSpPr>
        <p:spPr>
          <a:xfrm>
            <a:off x="709569" y="3491121"/>
            <a:ext cx="179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Video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84" y="1825625"/>
            <a:ext cx="1457403" cy="18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向右箭號 10"/>
          <p:cNvSpPr/>
          <p:nvPr/>
        </p:nvSpPr>
        <p:spPr>
          <a:xfrm>
            <a:off x="3196064" y="256907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圖說文字 11"/>
          <p:cNvSpPr/>
          <p:nvPr/>
        </p:nvSpPr>
        <p:spPr>
          <a:xfrm>
            <a:off x="5655340" y="2327591"/>
            <a:ext cx="2949251" cy="978266"/>
          </a:xfrm>
          <a:prstGeom prst="wedgeRectCallout">
            <a:avLst>
              <a:gd name="adj1" fmla="val -80595"/>
              <a:gd name="adj2" fmla="val -2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girl is running.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9" y="2302836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46" y="2258465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482" y="4042200"/>
            <a:ext cx="2669478" cy="174795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508647" y="5840951"/>
            <a:ext cx="27451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walking in the forest.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62" y="4042200"/>
            <a:ext cx="2559261" cy="174795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59026" y="5834878"/>
            <a:ext cx="273633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knocked by a tree.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54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4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0" y="1690689"/>
            <a:ext cx="8708159" cy="3909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7002" y="5735143"/>
            <a:ext cx="6769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電視影集</a:t>
            </a:r>
            <a:r>
              <a:rPr lang="en-US" altLang="zh-TW" sz="2400" dirty="0"/>
              <a:t> (~40,000 sentences)</a:t>
            </a:r>
            <a:r>
              <a:rPr lang="zh-TW" altLang="en-US" sz="2400" dirty="0"/>
              <a:t>、美國總統大選辯論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959264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0482" y="5543609"/>
            <a:ext cx="27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http://visualqa.org/</a:t>
            </a:r>
          </a:p>
        </p:txBody>
      </p:sp>
      <p:pic>
        <p:nvPicPr>
          <p:cNvPr id="4098" name="Picture 2" descr="http://visualqa.org/static/img/challe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159739"/>
            <a:ext cx="8376570" cy="304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60" y="2505648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846" y="1795389"/>
            <a:ext cx="5219700" cy="20574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9206104">
            <a:off x="2541332" y="2862136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324959">
            <a:off x="3089976" y="4490726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175" y="4029414"/>
            <a:ext cx="4504871" cy="221093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28650" y="5134880"/>
            <a:ext cx="271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Draw something!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5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雲朵形圖說文字 10"/>
          <p:cNvSpPr/>
          <p:nvPr/>
        </p:nvSpPr>
        <p:spPr>
          <a:xfrm>
            <a:off x="2239699" y="4138113"/>
            <a:ext cx="6275651" cy="2206940"/>
          </a:xfrm>
          <a:prstGeom prst="cloudCallout">
            <a:avLst>
              <a:gd name="adj1" fmla="val 14784"/>
              <a:gd name="adj2" fmla="val -6889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0" y="1929282"/>
            <a:ext cx="1710529" cy="17265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12" y="4443097"/>
            <a:ext cx="1635951" cy="15724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357" y="4422460"/>
            <a:ext cx="1572419" cy="15724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84" y="4407764"/>
            <a:ext cx="1620453" cy="162045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12806" y="2371786"/>
            <a:ext cx="1081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</a:t>
            </a:r>
          </a:p>
          <a:p>
            <a:r>
              <a:rPr lang="en-US" altLang="zh-TW" sz="2800" dirty="0"/>
              <a:t>World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3" y="2176858"/>
            <a:ext cx="1161213" cy="1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906" y="1975036"/>
            <a:ext cx="1743075" cy="169420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634014" y="566242"/>
            <a:ext cx="502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Aaron van den Oord, Nal Kalchbrenner, Koray Kavukcuoglu, Pixel Recurrent Neural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9654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41256"/>
            <a:ext cx="9020175" cy="35337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3825" y="6173507"/>
            <a:ext cx="892595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 Ref: Generative Adversarial Networks, http://arxiv.org/abs/1406.2661</a:t>
            </a:r>
          </a:p>
        </p:txBody>
      </p:sp>
    </p:spTree>
    <p:extLst>
      <p:ext uri="{BB962C8B-B14F-4D97-AF65-F5344CB8AC3E}">
        <p14:creationId xmlns:p14="http://schemas.microsoft.com/office/powerpoint/2010/main" val="26547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1611803" y="219287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22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803" y="2192873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894823" y="3141770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81418" y="3053902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5299692" y="425772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23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692" y="4257722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2924194" y="316249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2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94" y="3162499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2929617" y="407144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25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617" y="4071442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944787" y="512419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26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787" y="5124193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874220" y="50343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3011126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27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3011126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422674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28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4226744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937095" y="5593401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29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095" y="5593401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30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673750" y="5748892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31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750" y="5748892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32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347575" y="443547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33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7575" y="4435473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650744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867419" y="37094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00322" y="47677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892797" y="379172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42436" y="3160361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simple function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拟态</a:t>
            </a:r>
            <a:r>
              <a:rPr lang="zh-TW" altLang="en-US" dirty="0" smtClean="0"/>
              <a:t>的</a:t>
            </a:r>
            <a:r>
              <a:rPr lang="zh-TW" altLang="en-US" dirty="0"/>
              <a:t>演化</a:t>
            </a:r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917756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864144" y="365125"/>
            <a:ext cx="5048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http://peellden.pixnet.net/blog/post/40406899-2013-%E7%AC%AC%E5%9B%9B%E5%AD%A3%EF%BC%8C%E5%86%AC%E8%9D%B6%E5%AF%82%E5%AF%A5</a:t>
            </a:r>
          </a:p>
        </p:txBody>
      </p:sp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917756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33" y="4966456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917757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23468" y="3265358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棕色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517726" y="3265357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叶脉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4789626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61" y="4789626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870733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蝴蝶不是棕色</a:t>
            </a:r>
          </a:p>
        </p:txBody>
      </p:sp>
      <p:sp>
        <p:nvSpPr>
          <p:cNvPr id="17" name="語音泡泡: 圓角矩形 16"/>
          <p:cNvSpPr/>
          <p:nvPr/>
        </p:nvSpPr>
        <p:spPr>
          <a:xfrm>
            <a:off x="3723468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蝴蝶沒</a:t>
            </a:r>
            <a:r>
              <a:rPr lang="zh-TW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叶脉</a:t>
            </a:r>
            <a:endParaRPr lang="zh-TW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箭號: 向右 8"/>
          <p:cNvSpPr/>
          <p:nvPr/>
        </p:nvSpPr>
        <p:spPr>
          <a:xfrm>
            <a:off x="2732870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687902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450150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語音泡泡: 圓角矩形 17"/>
          <p:cNvSpPr/>
          <p:nvPr/>
        </p:nvSpPr>
        <p:spPr>
          <a:xfrm>
            <a:off x="6576203" y="4000138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507137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573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Cifar-10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one is machine-generated?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3194"/>
            <a:ext cx="8220972" cy="38837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4650" y="6182867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Ref: </a:t>
            </a:r>
            <a:r>
              <a:rPr lang="zh-TW" altLang="en-US" sz="2400" dirty="0"/>
              <a:t>https://openai.com/blog/generative-models/</a:t>
            </a:r>
          </a:p>
        </p:txBody>
      </p:sp>
    </p:spTree>
    <p:extLst>
      <p:ext uri="{BB962C8B-B14F-4D97-AF65-F5344CB8AC3E}">
        <p14:creationId xmlns:p14="http://schemas.microsoft.com/office/powerpoint/2010/main" val="33096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88" y="1733729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14297" y="3237123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Agent</a:t>
            </a:r>
            <a:endParaRPr lang="zh-TW" altLang="en-US" sz="2400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4245693"/>
            <a:ext cx="0" cy="9888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pic>
        <p:nvPicPr>
          <p:cNvPr id="123908" name="Picture 4" descr="http://pics.sc.chinaz.com/files/pic/pic9/201512/apic172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0178" y="3508542"/>
            <a:ext cx="926785" cy="14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983" y="4591080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pic>
        <p:nvPicPr>
          <p:cNvPr id="123910" name="Picture 6" descr="http://static.flickr.com/6101/6305382526_f4c4c0c6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826" y="3302629"/>
            <a:ext cx="2097449" cy="139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6"/>
          <p:cNvSpPr/>
          <p:nvPr/>
        </p:nvSpPr>
        <p:spPr>
          <a:xfrm>
            <a:off x="2685143" y="4533421"/>
            <a:ext cx="1810438" cy="786777"/>
          </a:xfrm>
          <a:prstGeom prst="wedgeRoundRectCallout">
            <a:avLst>
              <a:gd name="adj1" fmla="val 54527"/>
              <a:gd name="adj2" fmla="val 1178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do that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599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8" grpId="0"/>
      <p:bldP spid="21" grpId="0"/>
      <p:bldP spid="24" grpId="0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400537" y="3694069"/>
            <a:ext cx="157992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Next Move</a:t>
            </a:r>
            <a:endParaRPr lang="zh-TW" altLang="en-US" sz="2400" dirty="0"/>
          </a:p>
        </p:txBody>
      </p:sp>
      <p:pic>
        <p:nvPicPr>
          <p:cNvPr id="25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8" y="3347558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3256650" y="4406655"/>
            <a:ext cx="274401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win, reward =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248747" y="4961290"/>
            <a:ext cx="274401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loss, reward = -1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020208" y="5500385"/>
            <a:ext cx="3216899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Otherwise, reward = 0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464819" y="1125984"/>
            <a:ext cx="4050531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Agent learns to take actions to maximize expected reward.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22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5644" y="182295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Supervised: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7170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63" y="2601363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03" y="2638444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178312" y="2855415"/>
            <a:ext cx="169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“5-5”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73968" y="2855415"/>
            <a:ext cx="1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“3-3”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05041" y="4856766"/>
            <a:ext cx="16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First move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78312" y="4856766"/>
            <a:ext cx="301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 many moves ……</a:t>
            </a:r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2830640" y="4878545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340602" y="4878544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99007" y="4886936"/>
            <a:ext cx="133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Win!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8004" y="5904176"/>
            <a:ext cx="879339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is supervised learning + reinforcement learning.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216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 animBg="1"/>
      <p:bldP spid="11" grpId="0" animBg="1"/>
      <p:bldP spid="12" grpId="0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5400" dirty="0" smtClean="0"/>
          </a:p>
          <a:p>
            <a:pPr marL="0" indent="0" algn="ctr">
              <a:buNone/>
            </a:pPr>
            <a:r>
              <a:rPr lang="en-US" altLang="zh-CN" sz="5400" dirty="0" smtClean="0"/>
              <a:t>Thanks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3020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26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27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328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329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7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30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6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1" y="789234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403117" y="841620"/>
            <a:ext cx="2287794" cy="1038723"/>
            <a:chOff x="3202412" y="1600580"/>
            <a:chExt cx="3275013" cy="1486948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4"/>
              <a:ext cx="3275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14740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530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531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9030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532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533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25074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534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535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13549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536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537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435109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Different connections lead to different network structures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Weights and biases are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48332" y="5133824"/>
            <a:ext cx="5792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/>
              <a:t>The neurons have different values of weights and biases.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06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 animBg="1"/>
      <p:bldP spid="9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6022</TotalTime>
  <Words>3132</Words>
  <Application>Microsoft Office PowerPoint</Application>
  <PresentationFormat>全屏显示(4:3)</PresentationFormat>
  <Paragraphs>917</Paragraphs>
  <Slides>76</Slides>
  <Notes>51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9" baseType="lpstr">
      <vt:lpstr>Helvetica Neue</vt:lpstr>
      <vt:lpstr>Lucida Grande</vt:lpstr>
      <vt:lpstr>新細明體</vt:lpstr>
      <vt:lpstr>宋体</vt:lpstr>
      <vt:lpstr>Arial</vt:lpstr>
      <vt:lpstr>Calibri</vt:lpstr>
      <vt:lpstr>Calibri Light</vt:lpstr>
      <vt:lpstr>Cambria Math</vt:lpstr>
      <vt:lpstr>Georgia</vt:lpstr>
      <vt:lpstr>times</vt:lpstr>
      <vt:lpstr>Wingdings</vt:lpstr>
      <vt:lpstr>Office 佈景主題</vt:lpstr>
      <vt:lpstr>方程式</vt:lpstr>
      <vt:lpstr>Introduction of  Deep Learning</vt:lpstr>
      <vt:lpstr>Machine Learning  ≈ Looking for a Function</vt:lpstr>
      <vt:lpstr>Framework </vt:lpstr>
      <vt:lpstr>Framework </vt:lpstr>
      <vt:lpstr>Framework </vt:lpstr>
      <vt:lpstr>Three Steps for Deep Learning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Why Deep? Universality Theorem</vt:lpstr>
      <vt:lpstr>PowerPoint 演示文稿</vt:lpstr>
      <vt:lpstr>PowerPoint 演示文稿</vt:lpstr>
      <vt:lpstr>PowerPoint 演示文稿</vt:lpstr>
      <vt:lpstr>Output Layer </vt:lpstr>
      <vt:lpstr>Output Layer</vt:lpstr>
      <vt:lpstr>Example Application</vt:lpstr>
      <vt:lpstr>Example Application</vt:lpstr>
      <vt:lpstr>Example Application</vt:lpstr>
      <vt:lpstr>FAQ</vt:lpstr>
      <vt:lpstr>Highway Network</vt:lpstr>
      <vt:lpstr>PowerPoint 演示文稿</vt:lpstr>
      <vt:lpstr>Three Steps for Deep Learning</vt:lpstr>
      <vt:lpstr>Training Data</vt:lpstr>
      <vt:lpstr>Learning Target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Minima</vt:lpstr>
      <vt:lpstr>Local Minima</vt:lpstr>
      <vt:lpstr>Gradient Descent</vt:lpstr>
      <vt:lpstr>Backpropagation</vt:lpstr>
      <vt:lpstr>Three Steps for Deep Learning</vt:lpstr>
      <vt:lpstr>For example, you can do …….</vt:lpstr>
      <vt:lpstr>For example, you can do …….</vt:lpstr>
      <vt:lpstr>For example, you can do …….</vt:lpstr>
      <vt:lpstr>Outline</vt:lpstr>
      <vt:lpstr>Keras</vt:lpstr>
      <vt:lpstr>Keras</vt:lpstr>
      <vt:lpstr>使用 Keras 心得</vt:lpstr>
      <vt:lpstr>Example Application</vt:lpstr>
      <vt:lpstr>Keras</vt:lpstr>
      <vt:lpstr>Keras</vt:lpstr>
      <vt:lpstr>Keras</vt:lpstr>
      <vt:lpstr>Keras</vt:lpstr>
      <vt:lpstr>Keras</vt:lpstr>
      <vt:lpstr>Keras</vt:lpstr>
      <vt:lpstr>Outline</vt:lpstr>
      <vt:lpstr>Deep Style</vt:lpstr>
      <vt:lpstr>Deep Style</vt:lpstr>
      <vt:lpstr>PowerPoint 演示文稿</vt:lpstr>
      <vt:lpstr>More Application: Playing Go</vt:lpstr>
      <vt:lpstr>Image Caption Generation</vt:lpstr>
      <vt:lpstr>Video Caption Generation</vt:lpstr>
      <vt:lpstr>Chat-bot</vt:lpstr>
      <vt:lpstr>Visual Question Answering</vt:lpstr>
      <vt:lpstr>Creation</vt:lpstr>
      <vt:lpstr>PixelRNN</vt:lpstr>
      <vt:lpstr>Generative Adversarial Network (GAN)</vt:lpstr>
      <vt:lpstr>拟态的演化</vt:lpstr>
      <vt:lpstr>The evolution of generation</vt:lpstr>
      <vt:lpstr>Cifar-10</vt:lpstr>
      <vt:lpstr>Scenario of Reinforcement Learning</vt:lpstr>
      <vt:lpstr>Scenario of Reinforcement Learning</vt:lpstr>
      <vt:lpstr>Supervised v.s. Reinforcement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Yi</cp:lastModifiedBy>
  <cp:revision>310</cp:revision>
  <dcterms:created xsi:type="dcterms:W3CDTF">2016-04-30T07:31:53Z</dcterms:created>
  <dcterms:modified xsi:type="dcterms:W3CDTF">2020-03-01T13:35:36Z</dcterms:modified>
</cp:coreProperties>
</file>